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3"/>
  </p:notesMasterIdLst>
  <p:sldIdLst>
    <p:sldId id="439" r:id="rId2"/>
    <p:sldId id="441" r:id="rId3"/>
    <p:sldId id="567" r:id="rId4"/>
    <p:sldId id="614" r:id="rId5"/>
    <p:sldId id="570" r:id="rId6"/>
    <p:sldId id="569" r:id="rId7"/>
    <p:sldId id="571" r:id="rId8"/>
    <p:sldId id="572" r:id="rId9"/>
    <p:sldId id="573" r:id="rId10"/>
    <p:sldId id="575" r:id="rId11"/>
    <p:sldId id="574" r:id="rId12"/>
    <p:sldId id="576" r:id="rId13"/>
    <p:sldId id="577" r:id="rId14"/>
    <p:sldId id="578" r:id="rId15"/>
    <p:sldId id="579" r:id="rId16"/>
    <p:sldId id="580" r:id="rId17"/>
    <p:sldId id="581" r:id="rId18"/>
    <p:sldId id="582" r:id="rId19"/>
    <p:sldId id="583" r:id="rId20"/>
    <p:sldId id="584" r:id="rId21"/>
    <p:sldId id="585" r:id="rId22"/>
    <p:sldId id="586" r:id="rId23"/>
    <p:sldId id="587" r:id="rId24"/>
    <p:sldId id="588"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71" r:id="rId43"/>
    <p:sldId id="472" r:id="rId44"/>
    <p:sldId id="473" r:id="rId45"/>
    <p:sldId id="474" r:id="rId46"/>
    <p:sldId id="475" r:id="rId47"/>
    <p:sldId id="476" r:id="rId48"/>
    <p:sldId id="477" r:id="rId49"/>
    <p:sldId id="478" r:id="rId50"/>
    <p:sldId id="479" r:id="rId51"/>
    <p:sldId id="480" r:id="rId52"/>
    <p:sldId id="481" r:id="rId53"/>
    <p:sldId id="482" r:id="rId54"/>
    <p:sldId id="483" r:id="rId55"/>
    <p:sldId id="484" r:id="rId56"/>
    <p:sldId id="486" r:id="rId57"/>
    <p:sldId id="487" r:id="rId58"/>
    <p:sldId id="494" r:id="rId59"/>
    <p:sldId id="495" r:id="rId60"/>
    <p:sldId id="496" r:id="rId61"/>
    <p:sldId id="497" r:id="rId62"/>
    <p:sldId id="498" r:id="rId63"/>
    <p:sldId id="499" r:id="rId64"/>
    <p:sldId id="500" r:id="rId65"/>
    <p:sldId id="501" r:id="rId66"/>
    <p:sldId id="502" r:id="rId67"/>
    <p:sldId id="503" r:id="rId68"/>
    <p:sldId id="504" r:id="rId69"/>
    <p:sldId id="505" r:id="rId70"/>
    <p:sldId id="506" r:id="rId71"/>
    <p:sldId id="507" r:id="rId72"/>
    <p:sldId id="508" r:id="rId73"/>
    <p:sldId id="509" r:id="rId74"/>
    <p:sldId id="510" r:id="rId75"/>
    <p:sldId id="511" r:id="rId76"/>
    <p:sldId id="512" r:id="rId77"/>
    <p:sldId id="513" r:id="rId78"/>
    <p:sldId id="521" r:id="rId79"/>
    <p:sldId id="522" r:id="rId80"/>
    <p:sldId id="523" r:id="rId81"/>
    <p:sldId id="524" r:id="rId82"/>
    <p:sldId id="525" r:id="rId83"/>
    <p:sldId id="526" r:id="rId84"/>
    <p:sldId id="527" r:id="rId85"/>
    <p:sldId id="589" r:id="rId86"/>
    <p:sldId id="590" r:id="rId87"/>
    <p:sldId id="591" r:id="rId88"/>
    <p:sldId id="593" r:id="rId89"/>
    <p:sldId id="594" r:id="rId90"/>
    <p:sldId id="596" r:id="rId91"/>
    <p:sldId id="597" r:id="rId92"/>
    <p:sldId id="598" r:id="rId93"/>
    <p:sldId id="599" r:id="rId94"/>
    <p:sldId id="600" r:id="rId95"/>
    <p:sldId id="601" r:id="rId96"/>
    <p:sldId id="602" r:id="rId97"/>
    <p:sldId id="603" r:id="rId98"/>
    <p:sldId id="604" r:id="rId99"/>
    <p:sldId id="606" r:id="rId100"/>
    <p:sldId id="607" r:id="rId101"/>
    <p:sldId id="608" r:id="rId102"/>
    <p:sldId id="609" r:id="rId103"/>
    <p:sldId id="610" r:id="rId104"/>
    <p:sldId id="611" r:id="rId105"/>
    <p:sldId id="612" r:id="rId106"/>
    <p:sldId id="613" r:id="rId107"/>
    <p:sldId id="529" r:id="rId108"/>
    <p:sldId id="530" r:id="rId109"/>
    <p:sldId id="531" r:id="rId110"/>
    <p:sldId id="532" r:id="rId111"/>
    <p:sldId id="533" r:id="rId112"/>
    <p:sldId id="534" r:id="rId113"/>
    <p:sldId id="535" r:id="rId114"/>
    <p:sldId id="536" r:id="rId115"/>
    <p:sldId id="537" r:id="rId116"/>
    <p:sldId id="538" r:id="rId117"/>
    <p:sldId id="539" r:id="rId118"/>
    <p:sldId id="540" r:id="rId119"/>
    <p:sldId id="541" r:id="rId120"/>
    <p:sldId id="542" r:id="rId121"/>
    <p:sldId id="543" r:id="rId122"/>
    <p:sldId id="544" r:id="rId123"/>
    <p:sldId id="545" r:id="rId124"/>
    <p:sldId id="546" r:id="rId125"/>
    <p:sldId id="547" r:id="rId126"/>
    <p:sldId id="548" r:id="rId127"/>
    <p:sldId id="549" r:id="rId128"/>
    <p:sldId id="550" r:id="rId129"/>
    <p:sldId id="551" r:id="rId130"/>
    <p:sldId id="552" r:id="rId131"/>
    <p:sldId id="566" r:id="rId132"/>
  </p:sldIdLst>
  <p:sldSz cx="9144000" cy="6858000" type="screen4x3"/>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4C"/>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4" autoAdjust="0"/>
    <p:restoredTop sz="80620" autoAdjust="0"/>
  </p:normalViewPr>
  <p:slideViewPr>
    <p:cSldViewPr>
      <p:cViewPr varScale="1">
        <p:scale>
          <a:sx n="94" d="100"/>
          <a:sy n="94" d="100"/>
        </p:scale>
        <p:origin x="792"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7" cy="512222"/>
          </a:xfrm>
          <a:prstGeom prst="rect">
            <a:avLst/>
          </a:prstGeom>
        </p:spPr>
        <p:txBody>
          <a:bodyPr vert="horz" lIns="94759" tIns="47380" rIns="94759" bIns="47380" rtlCol="0"/>
          <a:lstStyle>
            <a:lvl1pPr algn="l">
              <a:defRPr sz="1200"/>
            </a:lvl1pPr>
          </a:lstStyle>
          <a:p>
            <a:endParaRPr lang="zh-TW" altLang="en-US"/>
          </a:p>
        </p:txBody>
      </p:sp>
      <p:sp>
        <p:nvSpPr>
          <p:cNvPr id="3" name="日期版面配置區 2"/>
          <p:cNvSpPr>
            <a:spLocks noGrp="1"/>
          </p:cNvSpPr>
          <p:nvPr>
            <p:ph type="dt" idx="1"/>
          </p:nvPr>
        </p:nvSpPr>
        <p:spPr>
          <a:xfrm>
            <a:off x="4020506" y="0"/>
            <a:ext cx="3077137" cy="512222"/>
          </a:xfrm>
          <a:prstGeom prst="rect">
            <a:avLst/>
          </a:prstGeom>
        </p:spPr>
        <p:txBody>
          <a:bodyPr vert="horz" lIns="94759" tIns="47380" rIns="94759" bIns="47380" rtlCol="0"/>
          <a:lstStyle>
            <a:lvl1pPr algn="r">
              <a:defRPr sz="1200"/>
            </a:lvl1pPr>
          </a:lstStyle>
          <a:p>
            <a:fld id="{3884BB79-1D64-4462-96B3-115CE533B62C}" type="datetimeFigureOut">
              <a:rPr lang="zh-TW" altLang="en-US" smtClean="0"/>
              <a:t>2018/1/1</a:t>
            </a:fld>
            <a:endParaRPr lang="zh-TW" altLang="en-US"/>
          </a:p>
        </p:txBody>
      </p:sp>
      <p:sp>
        <p:nvSpPr>
          <p:cNvPr id="4" name="投影片圖像版面配置區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9" tIns="47380" rIns="94759" bIns="47380" rtlCol="0" anchor="ctr"/>
          <a:lstStyle/>
          <a:p>
            <a:endParaRPr lang="zh-TW" altLang="en-US"/>
          </a:p>
        </p:txBody>
      </p:sp>
      <p:sp>
        <p:nvSpPr>
          <p:cNvPr id="5" name="備忘稿版面配置區 4"/>
          <p:cNvSpPr>
            <a:spLocks noGrp="1"/>
          </p:cNvSpPr>
          <p:nvPr>
            <p:ph type="body" sz="quarter" idx="3"/>
          </p:nvPr>
        </p:nvSpPr>
        <p:spPr>
          <a:xfrm>
            <a:off x="709599" y="4862015"/>
            <a:ext cx="5680103" cy="4605085"/>
          </a:xfrm>
          <a:prstGeom prst="rect">
            <a:avLst/>
          </a:prstGeom>
        </p:spPr>
        <p:txBody>
          <a:bodyPr vert="horz" lIns="94759" tIns="47380" rIns="94759" bIns="4738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20755"/>
            <a:ext cx="3077137" cy="512222"/>
          </a:xfrm>
          <a:prstGeom prst="rect">
            <a:avLst/>
          </a:prstGeom>
        </p:spPr>
        <p:txBody>
          <a:bodyPr vert="horz" lIns="94759" tIns="47380" rIns="94759" bIns="4738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0506" y="9720755"/>
            <a:ext cx="3077137" cy="512222"/>
          </a:xfrm>
          <a:prstGeom prst="rect">
            <a:avLst/>
          </a:prstGeom>
        </p:spPr>
        <p:txBody>
          <a:bodyPr vert="horz" lIns="94759" tIns="47380" rIns="94759" bIns="47380" rtlCol="0" anchor="b"/>
          <a:lstStyle>
            <a:lvl1pPr algn="r">
              <a:defRPr sz="1200"/>
            </a:lvl1pPr>
          </a:lstStyle>
          <a:p>
            <a:fld id="{4A8043B2-447E-4ED6-A21D-578071228552}" type="slidenum">
              <a:rPr lang="zh-TW" altLang="en-US" smtClean="0"/>
              <a:t>‹#›</a:t>
            </a:fld>
            <a:endParaRPr lang="zh-TW" altLang="en-US"/>
          </a:p>
        </p:txBody>
      </p:sp>
    </p:spTree>
    <p:extLst>
      <p:ext uri="{BB962C8B-B14F-4D97-AF65-F5344CB8AC3E}">
        <p14:creationId xmlns:p14="http://schemas.microsoft.com/office/powerpoint/2010/main" val="274435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en.wikipedia.org/wiki/HTTP/1.1"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IP_multicast" TargetMode="External"/><Relationship Id="rId5" Type="http://schemas.openxmlformats.org/officeDocument/2006/relationships/hyperlink" Target="http://en.wikipedia.org/wiki/Transmission_Control_Protocol" TargetMode="External"/><Relationship Id="rId4" Type="http://schemas.openxmlformats.org/officeDocument/2006/relationships/hyperlink" Target="http://en.wikipedia.org/wiki/User_Datagram_Protocol"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大綱</a:t>
            </a:r>
            <a:endParaRPr lang="en-US" altLang="zh-TW" dirty="0" smtClean="0"/>
          </a:p>
          <a:p>
            <a:endParaRPr lang="en-US" altLang="zh-TW" dirty="0" smtClean="0"/>
          </a:p>
          <a:p>
            <a:r>
              <a:rPr lang="en-US" altLang="zh-TW" dirty="0" smtClean="0"/>
              <a:t>‧e </a:t>
            </a:r>
            <a:r>
              <a:rPr lang="zh-TW" altLang="en-US" dirty="0" smtClean="0"/>
              <a:t>醫療</a:t>
            </a:r>
            <a:endParaRPr lang="en-US" altLang="zh-TW" dirty="0" smtClean="0"/>
          </a:p>
          <a:p>
            <a:r>
              <a:rPr lang="en-US" altLang="zh-TW" dirty="0" smtClean="0"/>
              <a:t>‧</a:t>
            </a:r>
            <a:r>
              <a:rPr lang="zh-TW" altLang="en-US" dirty="0" smtClean="0"/>
              <a:t>智能電網</a:t>
            </a:r>
            <a:endParaRPr lang="en-US" altLang="zh-TW" dirty="0" smtClean="0"/>
          </a:p>
          <a:p>
            <a:r>
              <a:rPr lang="en-US" altLang="zh-TW" dirty="0" smtClean="0"/>
              <a:t>‧</a:t>
            </a:r>
            <a:r>
              <a:rPr lang="zh-TW" altLang="en-US" dirty="0" smtClean="0"/>
              <a:t>智能居家</a:t>
            </a:r>
            <a:endParaRPr lang="en-US" altLang="zh-TW" dirty="0" smtClean="0"/>
          </a:p>
          <a:p>
            <a:r>
              <a:rPr lang="en-US" altLang="zh-TW" dirty="0" smtClean="0"/>
              <a:t>‧</a:t>
            </a:r>
            <a:r>
              <a:rPr lang="zh-TW" altLang="en-US" dirty="0" smtClean="0"/>
              <a:t>車連網</a:t>
            </a:r>
            <a:endParaRPr lang="en-US" altLang="zh-TW" dirty="0" smtClean="0"/>
          </a:p>
          <a:p>
            <a:endParaRPr lang="zh-TW" altLang="en-US" dirty="0" smtClean="0"/>
          </a:p>
        </p:txBody>
      </p:sp>
    </p:spTree>
    <p:extLst>
      <p:ext uri="{BB962C8B-B14F-4D97-AF65-F5344CB8AC3E}">
        <p14:creationId xmlns:p14="http://schemas.microsoft.com/office/powerpoint/2010/main" val="124349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smtClean="0"/>
              <a:t>新議題</a:t>
            </a:r>
            <a:endParaRPr lang="en-US" altLang="zh-TW" b="0" dirty="0" smtClean="0"/>
          </a:p>
          <a:p>
            <a:r>
              <a:rPr lang="en-US" altLang="zh-TW" b="0" dirty="0" smtClean="0"/>
              <a:t>-</a:t>
            </a:r>
            <a:r>
              <a:rPr lang="zh-TW" altLang="en-US" b="0" dirty="0" smtClean="0"/>
              <a:t>依靠一個龐大的系統生態的系統，大規模的合作將發生</a:t>
            </a:r>
            <a:endParaRPr lang="en-US" altLang="zh-TW" b="0" dirty="0" smtClean="0"/>
          </a:p>
          <a:p>
            <a:r>
              <a:rPr lang="en-US" altLang="zh-TW" b="0" dirty="0" smtClean="0"/>
              <a:t>-</a:t>
            </a:r>
            <a:r>
              <a:rPr lang="en-US" altLang="zh-TW" sz="1200" b="1" dirty="0" smtClean="0"/>
              <a:t>Mashing up services</a:t>
            </a:r>
            <a:r>
              <a:rPr lang="zh-TW" altLang="en-US" b="0" dirty="0" smtClean="0"/>
              <a:t>已被證明是互聯網應用領域的關鍵優勢</a:t>
            </a:r>
            <a:endParaRPr lang="en-US" altLang="zh-TW" b="0" dirty="0" smtClean="0"/>
          </a:p>
          <a:p>
            <a:r>
              <a:rPr lang="en-US" altLang="zh-TW" b="0" dirty="0" smtClean="0"/>
              <a:t>-</a:t>
            </a:r>
            <a:r>
              <a:rPr lang="zh-TW" altLang="en-US" sz="1200" b="0" i="0" kern="1200" dirty="0" smtClean="0">
                <a:solidFill>
                  <a:schemeClr val="tx1"/>
                </a:solidFill>
                <a:effectLst/>
                <a:latin typeface="+mn-lt"/>
                <a:ea typeface="+mn-ea"/>
                <a:cs typeface="+mn-cs"/>
              </a:rPr>
              <a:t>如果設備可以在本地端主管</a:t>
            </a:r>
            <a:r>
              <a:rPr lang="en-US" altLang="zh-TW" sz="1200" b="0" i="0" kern="1200" dirty="0" smtClean="0">
                <a:solidFill>
                  <a:schemeClr val="tx1"/>
                </a:solidFill>
                <a:effectLst/>
                <a:latin typeface="+mn-lt"/>
                <a:ea typeface="+mn-ea"/>
                <a:cs typeface="+mn-cs"/>
              </a:rPr>
              <a:t>web</a:t>
            </a:r>
            <a:r>
              <a:rPr lang="zh-TW" altLang="en-US" sz="1200" b="0" i="0" kern="1200" dirty="0" smtClean="0">
                <a:solidFill>
                  <a:schemeClr val="tx1"/>
                </a:solidFill>
                <a:effectLst/>
                <a:latin typeface="+mn-lt"/>
                <a:ea typeface="+mn-ea"/>
                <a:cs typeface="+mn-cs"/>
              </a:rPr>
              <a:t>服務，或是被表現於較高階的系統裡，就可以用現有的工具和方法去創建基於這些設備的</a:t>
            </a:r>
            <a:r>
              <a:rPr lang="en-US" altLang="zh-TW" sz="1200" b="0" i="0" kern="1200" dirty="0" smtClean="0">
                <a:solidFill>
                  <a:schemeClr val="tx1"/>
                </a:solidFill>
                <a:effectLst/>
                <a:latin typeface="+mn-lt"/>
                <a:ea typeface="+mn-ea"/>
                <a:cs typeface="+mn-cs"/>
              </a:rPr>
              <a:t>mash-up</a:t>
            </a:r>
            <a:r>
              <a:rPr lang="zh-TW" altLang="en-US" sz="1200" b="0" i="0" kern="1200" dirty="0" smtClean="0">
                <a:solidFill>
                  <a:schemeClr val="tx1"/>
                </a:solidFill>
                <a:effectLst/>
                <a:latin typeface="+mn-lt"/>
                <a:ea typeface="+mn-ea"/>
                <a:cs typeface="+mn-cs"/>
              </a:rPr>
              <a:t>應用。</a:t>
            </a:r>
            <a:endParaRPr lang="zh-TW" altLang="en-US" b="0"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11</a:t>
            </a:fld>
            <a:endParaRPr lang="es-ES"/>
          </a:p>
        </p:txBody>
      </p:sp>
    </p:spTree>
    <p:extLst>
      <p:ext uri="{BB962C8B-B14F-4D97-AF65-F5344CB8AC3E}">
        <p14:creationId xmlns:p14="http://schemas.microsoft.com/office/powerpoint/2010/main" val="35279391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focus</a:t>
            </a:r>
            <a:r>
              <a:rPr lang="en-US" altLang="zh-TW" baseline="0" dirty="0" smtClean="0"/>
              <a:t> on how they connect together to provide a unified information value chain.</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101</a:t>
            </a:fld>
            <a:endParaRPr lang="es-ES"/>
          </a:p>
        </p:txBody>
      </p:sp>
    </p:spTree>
    <p:extLst>
      <p:ext uri="{BB962C8B-B14F-4D97-AF65-F5344CB8AC3E}">
        <p14:creationId xmlns:p14="http://schemas.microsoft.com/office/powerpoint/2010/main" val="559501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 Operation/ Business support system: within a transport</a:t>
            </a:r>
            <a:r>
              <a:rPr lang="en-US" altLang="zh-TW" baseline="0" dirty="0" smtClean="0"/>
              <a:t> scenario, they may be used to measure how many people walk between different modes of transport. (between bus to train)</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102</a:t>
            </a:fld>
            <a:endParaRPr lang="es-ES"/>
          </a:p>
        </p:txBody>
      </p:sp>
    </p:spTree>
    <p:extLst>
      <p:ext uri="{BB962C8B-B14F-4D97-AF65-F5344CB8AC3E}">
        <p14:creationId xmlns:p14="http://schemas.microsoft.com/office/powerpoint/2010/main" val="37567569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 These data sources are combined together to create insight and information necessary for transport decision-making.</a:t>
            </a:r>
          </a:p>
          <a:p>
            <a:r>
              <a:rPr lang="en-US" altLang="zh-TW" baseline="0" dirty="0" smtClean="0"/>
              <a:t>e.g.: Understanding how to best deliver public transport services to lower-income communities. </a:t>
            </a:r>
          </a:p>
          <a:p>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103</a:t>
            </a:fld>
            <a:endParaRPr lang="es-ES"/>
          </a:p>
        </p:txBody>
      </p:sp>
    </p:spTree>
    <p:extLst>
      <p:ext uri="{BB962C8B-B14F-4D97-AF65-F5344CB8AC3E}">
        <p14:creationId xmlns:p14="http://schemas.microsoft.com/office/powerpoint/2010/main" val="5664235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 Difficulty is everyone from urban</a:t>
            </a:r>
            <a:r>
              <a:rPr lang="en-US" altLang="zh-TW" baseline="0" dirty="0" smtClean="0"/>
              <a:t> planners to transport professionals will need to view and understand the data quickly in order to make decisions.</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104</a:t>
            </a:fld>
            <a:endParaRPr lang="es-ES"/>
          </a:p>
        </p:txBody>
      </p:sp>
    </p:spTree>
    <p:extLst>
      <p:ext uri="{BB962C8B-B14F-4D97-AF65-F5344CB8AC3E}">
        <p14:creationId xmlns:p14="http://schemas.microsoft.com/office/powerpoint/2010/main" val="23330914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There are two main categories</a:t>
            </a:r>
            <a:r>
              <a:rPr lang="en-US" altLang="zh-TW" baseline="0" dirty="0" smtClean="0"/>
              <a:t> that these information products fall into: …</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105</a:t>
            </a:fld>
            <a:endParaRPr lang="es-ES"/>
          </a:p>
        </p:txBody>
      </p:sp>
    </p:spTree>
    <p:extLst>
      <p:ext uri="{BB962C8B-B14F-4D97-AF65-F5344CB8AC3E}">
        <p14:creationId xmlns:p14="http://schemas.microsoft.com/office/powerpoint/2010/main" val="29067244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物聯網在城市中的作用只會隨著城市對人口不斷增加而以降低成本提供服務的壓力而增加。</a:t>
            </a:r>
          </a:p>
          <a:p>
            <a:endParaRPr lang="zh-TW" altLang="en-US" dirty="0" smtClean="0"/>
          </a:p>
          <a:p>
            <a:r>
              <a:rPr lang="zh-TW" altLang="en-US" dirty="0" smtClean="0"/>
              <a:t>由於城市的複雜性，他們實現智能城市所期望的結果的最佳方式是利用信息市場方法。</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106</a:t>
            </a:fld>
            <a:endParaRPr lang="es-ES"/>
          </a:p>
        </p:txBody>
      </p:sp>
    </p:spTree>
    <p:extLst>
      <p:ext uri="{BB962C8B-B14F-4D97-AF65-F5344CB8AC3E}">
        <p14:creationId xmlns:p14="http://schemas.microsoft.com/office/powerpoint/2010/main" val="32277737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4282753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大綱</a:t>
            </a:r>
            <a:endParaRPr lang="en-US" altLang="zh-TW" smtClean="0"/>
          </a:p>
          <a:p>
            <a:endParaRPr lang="en-US" altLang="zh-TW" smtClean="0"/>
          </a:p>
          <a:p>
            <a:r>
              <a:rPr lang="en-US" altLang="zh-TW" smtClean="0"/>
              <a:t>‧GM OnStar</a:t>
            </a:r>
          </a:p>
          <a:p>
            <a:r>
              <a:rPr lang="en-US" altLang="zh-TW" smtClean="0"/>
              <a:t>‧Ford SYNC</a:t>
            </a:r>
          </a:p>
          <a:p>
            <a:r>
              <a:rPr lang="en-US" altLang="zh-TW" smtClean="0"/>
              <a:t>‧NCTU SPC-Cloud</a:t>
            </a:r>
          </a:p>
        </p:txBody>
      </p:sp>
    </p:spTree>
    <p:extLst>
      <p:ext uri="{BB962C8B-B14F-4D97-AF65-F5344CB8AC3E}">
        <p14:creationId xmlns:p14="http://schemas.microsoft.com/office/powerpoint/2010/main" val="28275410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9407715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t>OnStar</a:t>
            </a:r>
            <a:r>
              <a:rPr lang="zh-CN" altLang="en-US" smtClean="0"/>
              <a:t>系統通過無線網路和</a:t>
            </a:r>
            <a:r>
              <a:rPr lang="en-US" altLang="zh-CN" smtClean="0"/>
              <a:t>GPS</a:t>
            </a:r>
            <a:r>
              <a:rPr lang="zh-CN" altLang="en-US" smtClean="0"/>
              <a:t>的技術提供了車輛行車安全，安全和通訊等服務。</a:t>
            </a:r>
            <a:endParaRPr lang="en-US" altLang="zh-CN" smtClean="0"/>
          </a:p>
          <a:p>
            <a:endParaRPr lang="en-US" altLang="zh-TW" smtClean="0"/>
          </a:p>
        </p:txBody>
      </p:sp>
    </p:spTree>
    <p:extLst>
      <p:ext uri="{BB962C8B-B14F-4D97-AF65-F5344CB8AC3E}">
        <p14:creationId xmlns:p14="http://schemas.microsoft.com/office/powerpoint/2010/main" val="1845390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SIA</a:t>
            </a:r>
            <a:r>
              <a:rPr lang="zh-TW" altLang="en-US" dirty="0" smtClean="0"/>
              <a:t>係用階層式的架構</a:t>
            </a:r>
            <a:r>
              <a:rPr lang="zh-TW" altLang="en-US" smtClean="0"/>
              <a:t>來支援三</a:t>
            </a:r>
            <a:r>
              <a:rPr lang="zh-TW" altLang="en-US" dirty="0" smtClean="0"/>
              <a:t>種主要服務功能</a:t>
            </a:r>
            <a:r>
              <a:rPr lang="en-US" altLang="zh-TW" dirty="0" smtClean="0"/>
              <a:t>:</a:t>
            </a:r>
          </a:p>
          <a:p>
            <a:endParaRPr lang="en-US" altLang="zh-TW" dirty="0" smtClean="0"/>
          </a:p>
          <a:p>
            <a:r>
              <a:rPr lang="en-US" altLang="zh-TW" dirty="0" smtClean="0"/>
              <a:t>ERP - </a:t>
            </a:r>
            <a:r>
              <a:rPr lang="zh-TW" altLang="en-US" dirty="0" smtClean="0"/>
              <a:t>企業資源規劃</a:t>
            </a:r>
          </a:p>
          <a:p>
            <a:r>
              <a:rPr lang="en-US" altLang="zh-TW" dirty="0" smtClean="0"/>
              <a:t>SCM - </a:t>
            </a:r>
            <a:r>
              <a:rPr lang="zh-TW" altLang="en-US" dirty="0" smtClean="0"/>
              <a:t>供應鏈管理</a:t>
            </a:r>
          </a:p>
          <a:p>
            <a:r>
              <a:rPr lang="en-US" altLang="zh-TW" dirty="0" smtClean="0"/>
              <a:t>CRM - </a:t>
            </a:r>
            <a:r>
              <a:rPr lang="zh-TW" altLang="en-US" dirty="0" smtClean="0"/>
              <a:t>客戶關係管理</a:t>
            </a:r>
            <a:endParaRPr lang="en-US" altLang="zh-TW" dirty="0" smtClean="0"/>
          </a:p>
          <a:p>
            <a:endParaRPr lang="en-US" altLang="zh-TW" dirty="0" smtClean="0"/>
          </a:p>
          <a:p>
            <a:r>
              <a:rPr lang="zh-TW" altLang="en-US" dirty="0" smtClean="0"/>
              <a:t>階層式的架構從底層到上層分別是</a:t>
            </a:r>
            <a:endParaRPr lang="en-US" altLang="zh-TW" dirty="0" smtClean="0"/>
          </a:p>
          <a:p>
            <a:r>
              <a:rPr lang="zh-TW" altLang="en-US" dirty="0" smtClean="0"/>
              <a:t>通訊協定層</a:t>
            </a:r>
            <a:endParaRPr lang="en-US" altLang="zh-TW" dirty="0" smtClean="0"/>
          </a:p>
          <a:p>
            <a:r>
              <a:rPr lang="zh-TW" altLang="en-US" dirty="0" smtClean="0"/>
              <a:t>裝置層</a:t>
            </a:r>
            <a:endParaRPr lang="en-US" altLang="zh-TW" dirty="0" smtClean="0"/>
          </a:p>
          <a:p>
            <a:r>
              <a:rPr lang="zh-TW" altLang="en-US" dirty="0" smtClean="0"/>
              <a:t>平台抽象層</a:t>
            </a:r>
            <a:endParaRPr lang="en-US" altLang="zh-TW" dirty="0" smtClean="0"/>
          </a:p>
          <a:p>
            <a:r>
              <a:rPr lang="zh-TW" altLang="en-US" dirty="0" smtClean="0"/>
              <a:t>安全層</a:t>
            </a:r>
            <a:endParaRPr lang="en-US" altLang="zh-TW" dirty="0" smtClean="0"/>
          </a:p>
          <a:p>
            <a:r>
              <a:rPr lang="zh-TW" altLang="en-US" dirty="0" smtClean="0"/>
              <a:t>裝置管理層</a:t>
            </a:r>
            <a:endParaRPr lang="en-US" altLang="zh-TW" dirty="0" smtClean="0"/>
          </a:p>
          <a:p>
            <a:r>
              <a:rPr lang="zh-TW" altLang="en-US" dirty="0" smtClean="0"/>
              <a:t>服務管理層</a:t>
            </a:r>
            <a:endParaRPr lang="en-US" altLang="zh-TW" dirty="0" smtClean="0"/>
          </a:p>
          <a:p>
            <a:r>
              <a:rPr lang="zh-TW" altLang="en-US" dirty="0" smtClean="0"/>
              <a:t>應用介面層</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12</a:t>
            </a:fld>
            <a:endParaRPr lang="es-ES"/>
          </a:p>
        </p:txBody>
      </p:sp>
    </p:spTree>
    <p:extLst>
      <p:ext uri="{BB962C8B-B14F-4D97-AF65-F5344CB8AC3E}">
        <p14:creationId xmlns:p14="http://schemas.microsoft.com/office/powerpoint/2010/main" val="17464652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OnStar</a:t>
            </a:r>
            <a:r>
              <a:rPr lang="zh-CN" altLang="en-US" smtClean="0"/>
              <a:t>提供的服務都是依靠</a:t>
            </a:r>
            <a:r>
              <a:rPr lang="en-US" altLang="zh-CN" smtClean="0"/>
              <a:t>CDMA</a:t>
            </a:r>
            <a:r>
              <a:rPr lang="zh-CN" altLang="en-US" smtClean="0"/>
              <a:t>行動電話進行聲音和資料的傳輸，也可以用</a:t>
            </a:r>
            <a:r>
              <a:rPr lang="en-US" altLang="zh-CN" smtClean="0"/>
              <a:t>GPS</a:t>
            </a:r>
            <a:r>
              <a:rPr lang="zh-CN" altLang="en-US" smtClean="0"/>
              <a:t>定位后傳輸位置資訊。</a:t>
            </a:r>
            <a:endParaRPr lang="en-US" altLang="zh-CN" smtClean="0"/>
          </a:p>
          <a:p>
            <a:endParaRPr lang="en-US" altLang="zh-TW" smtClean="0"/>
          </a:p>
          <a:p>
            <a:r>
              <a:rPr lang="zh-CN" altLang="en-US" smtClean="0"/>
              <a:t>在遇到車禍的時候，</a:t>
            </a:r>
            <a:r>
              <a:rPr lang="en-US" altLang="zh-CN" smtClean="0"/>
              <a:t>airbag</a:t>
            </a:r>
            <a:r>
              <a:rPr lang="zh-CN" altLang="en-US" smtClean="0"/>
              <a:t>或其他</a:t>
            </a:r>
            <a:r>
              <a:rPr lang="en-US" altLang="zh-CN" smtClean="0"/>
              <a:t>sensor</a:t>
            </a:r>
            <a:r>
              <a:rPr lang="zh-CN" altLang="en-US" smtClean="0"/>
              <a:t>會偵測到有碰撞，</a:t>
            </a:r>
            <a:r>
              <a:rPr lang="en-US" altLang="zh-CN" smtClean="0"/>
              <a:t>OnStar</a:t>
            </a:r>
            <a:r>
              <a:rPr lang="zh-CN" altLang="en-US" smtClean="0"/>
              <a:t>的系統會自動的送出有車輛目前狀況</a:t>
            </a:r>
            <a:r>
              <a:rPr lang="en-US" altLang="zh-CN" smtClean="0"/>
              <a:t>(</a:t>
            </a:r>
            <a:r>
              <a:rPr lang="zh-CN" altLang="en-US" smtClean="0"/>
              <a:t>包括</a:t>
            </a:r>
            <a:r>
              <a:rPr lang="en-US" altLang="zh-CN" smtClean="0"/>
              <a:t>GPS</a:t>
            </a:r>
            <a:r>
              <a:rPr lang="zh-CN" altLang="en-US" smtClean="0"/>
              <a:t>位置</a:t>
            </a:r>
            <a:r>
              <a:rPr lang="en-US" altLang="zh-CN" smtClean="0"/>
              <a:t>)</a:t>
            </a:r>
            <a:r>
              <a:rPr lang="zh-CN" altLang="en-US" smtClean="0"/>
              <a:t>資訊給</a:t>
            </a:r>
            <a:r>
              <a:rPr lang="en-US" altLang="zh-CN" smtClean="0"/>
              <a:t>OnStar</a:t>
            </a:r>
            <a:r>
              <a:rPr lang="zh-CN" altLang="en-US" smtClean="0"/>
              <a:t>的</a:t>
            </a:r>
            <a:r>
              <a:rPr lang="en-US" altLang="zh-CN" smtClean="0"/>
              <a:t>call centers</a:t>
            </a:r>
            <a:r>
              <a:rPr lang="zh-CN" altLang="en-US" smtClean="0"/>
              <a:t>，以便可以進行救援或給予何協助。</a:t>
            </a:r>
            <a:endParaRPr lang="zh-TW" altLang="en-US" smtClean="0"/>
          </a:p>
        </p:txBody>
      </p:sp>
    </p:spTree>
    <p:extLst>
      <p:ext uri="{BB962C8B-B14F-4D97-AF65-F5344CB8AC3E}">
        <p14:creationId xmlns:p14="http://schemas.microsoft.com/office/powerpoint/2010/main" val="3356453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CN" smtClean="0"/>
          </a:p>
          <a:p>
            <a:r>
              <a:rPr lang="en-US" altLang="zh-CN" smtClean="0"/>
              <a:t>AACN</a:t>
            </a:r>
            <a:r>
              <a:rPr lang="en-US" altLang="zh-CN" sz="1300"/>
              <a:t>(</a:t>
            </a:r>
            <a:r>
              <a:rPr lang="zh-CN" altLang="en-US" sz="1300"/>
              <a:t>高级自动撞车通报系统 </a:t>
            </a:r>
            <a:r>
              <a:rPr lang="en-US" altLang="zh-CN" sz="1300"/>
              <a:t>)</a:t>
            </a:r>
            <a:r>
              <a:rPr lang="zh-CN" altLang="en-US" smtClean="0"/>
              <a:t>就像是飛機上的黑箱一樣，只不過它只會在車輛發生相撞的時候開始記錄。</a:t>
            </a:r>
            <a:endParaRPr lang="en-US" altLang="zh-CN" smtClean="0"/>
          </a:p>
          <a:p>
            <a:endParaRPr lang="en-US" altLang="zh-TW" smtClean="0"/>
          </a:p>
          <a:p>
            <a:r>
              <a:rPr lang="en-US" altLang="zh-TW" smtClean="0"/>
              <a:t>AAC</a:t>
            </a:r>
            <a:r>
              <a:rPr lang="en-US" altLang="zh-CN" smtClean="0"/>
              <a:t>N</a:t>
            </a:r>
            <a:r>
              <a:rPr lang="zh-CN" altLang="en-US" smtClean="0"/>
              <a:t>系統由四部份組成：感測器、感測診斷模組、</a:t>
            </a:r>
            <a:r>
              <a:rPr lang="en-US" altLang="zh-CN" smtClean="0"/>
              <a:t>VCIM(</a:t>
            </a:r>
            <a:r>
              <a:rPr lang="zh-CN" altLang="en-US" smtClean="0"/>
              <a:t>接口模塊</a:t>
            </a:r>
            <a:r>
              <a:rPr lang="en-US" altLang="zh-CN" smtClean="0"/>
              <a:t>)</a:t>
            </a:r>
            <a:r>
              <a:rPr lang="zh-CN" altLang="en-US" smtClean="0"/>
              <a:t>和蜂窩天線。</a:t>
            </a:r>
            <a:endParaRPr lang="en-US" altLang="zh-CN" smtClean="0"/>
          </a:p>
          <a:p>
            <a:endParaRPr lang="en-US" altLang="zh-TW" smtClean="0"/>
          </a:p>
          <a:p>
            <a:r>
              <a:rPr lang="zh-CN" altLang="en-US" smtClean="0"/>
              <a:t>當車輛發生碰撞的時候，感測器會將資訊傳送給感測診斷模塊</a:t>
            </a:r>
            <a:r>
              <a:rPr lang="en-US" altLang="zh-CN" smtClean="0"/>
              <a:t>(SDM)</a:t>
            </a:r>
            <a:r>
              <a:rPr lang="zh-CN" altLang="en-US" smtClean="0"/>
              <a:t>。</a:t>
            </a:r>
            <a:endParaRPr lang="en-US" altLang="zh-CN" smtClean="0"/>
          </a:p>
          <a:p>
            <a:endParaRPr lang="en-US" altLang="zh-TW" smtClean="0"/>
          </a:p>
          <a:p>
            <a:r>
              <a:rPr lang="zh-CN" altLang="en-US" smtClean="0"/>
              <a:t>感測診斷模塊</a:t>
            </a:r>
            <a:r>
              <a:rPr lang="en-US" altLang="zh-CN" smtClean="0"/>
              <a:t>(SDM)</a:t>
            </a:r>
            <a:r>
              <a:rPr lang="zh-CN" altLang="en-US" smtClean="0"/>
              <a:t>包含了加速度計，可以用來量測車輛否發生碰撞。</a:t>
            </a:r>
            <a:endParaRPr lang="zh-TW" altLang="en-US" smtClean="0"/>
          </a:p>
        </p:txBody>
      </p:sp>
    </p:spTree>
    <p:extLst>
      <p:ext uri="{BB962C8B-B14F-4D97-AF65-F5344CB8AC3E}">
        <p14:creationId xmlns:p14="http://schemas.microsoft.com/office/powerpoint/2010/main" val="7750758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4995" indent="-254995">
              <a:buFontTx/>
              <a:buAutoNum type="arabicPeriod"/>
            </a:pPr>
            <a:r>
              <a:rPr lang="zh-CN" altLang="en-US" smtClean="0"/>
              <a:t>碰撞資訊被傳給</a:t>
            </a:r>
            <a:r>
              <a:rPr lang="en-US" altLang="zh-CN" smtClean="0"/>
              <a:t>SDM</a:t>
            </a:r>
            <a:r>
              <a:rPr lang="zh-CN" altLang="en-US" smtClean="0"/>
              <a:t>，</a:t>
            </a:r>
            <a:r>
              <a:rPr lang="en-US" altLang="zh-CN" smtClean="0"/>
              <a:t>SDM</a:t>
            </a:r>
            <a:r>
              <a:rPr lang="zh-CN" altLang="en-US" smtClean="0"/>
              <a:t>會判斷碰撞的嚴重性。</a:t>
            </a:r>
            <a:endParaRPr lang="en-US" altLang="zh-CN" smtClean="0"/>
          </a:p>
          <a:p>
            <a:pPr marL="254995" indent="-254995">
              <a:buFontTx/>
              <a:buAutoNum type="arabicPeriod"/>
            </a:pPr>
            <a:endParaRPr lang="en-US" altLang="zh-TW" smtClean="0"/>
          </a:p>
          <a:p>
            <a:pPr marL="254995" indent="-254995">
              <a:buFontTx/>
              <a:buAutoNum type="arabicPeriod"/>
            </a:pPr>
            <a:r>
              <a:rPr lang="en-US" altLang="zh-TW" smtClean="0"/>
              <a:t>SD</a:t>
            </a:r>
            <a:r>
              <a:rPr lang="en-US" altLang="zh-CN" smtClean="0"/>
              <a:t>M</a:t>
            </a:r>
            <a:r>
              <a:rPr lang="zh-CN" altLang="en-US" smtClean="0"/>
              <a:t>把碰撞資訊傳給</a:t>
            </a:r>
            <a:r>
              <a:rPr lang="en-US" altLang="zh-CN" smtClean="0"/>
              <a:t>OnStar</a:t>
            </a:r>
            <a:r>
              <a:rPr lang="zh-CN" altLang="en-US" smtClean="0"/>
              <a:t>模組</a:t>
            </a:r>
            <a:endParaRPr lang="en-US" altLang="zh-CN" smtClean="0"/>
          </a:p>
          <a:p>
            <a:pPr marL="254995" indent="-254995">
              <a:buFontTx/>
              <a:buAutoNum type="arabicPeriod"/>
            </a:pPr>
            <a:endParaRPr lang="en-US" altLang="zh-TW" smtClean="0"/>
          </a:p>
          <a:p>
            <a:pPr marL="254995" indent="-254995">
              <a:buFontTx/>
              <a:buAutoNum type="arabicPeriod"/>
            </a:pPr>
            <a:r>
              <a:rPr lang="zh-CN" altLang="en-US" smtClean="0"/>
              <a:t>在幾秒內，</a:t>
            </a:r>
            <a:r>
              <a:rPr lang="en-US" altLang="zh-CN" smtClean="0"/>
              <a:t>OnStar</a:t>
            </a:r>
            <a:r>
              <a:rPr lang="zh-CN" altLang="en-US" smtClean="0"/>
              <a:t>模組會用蜂窩天線送</a:t>
            </a:r>
            <a:r>
              <a:rPr lang="en-US" altLang="zh-CN" smtClean="0"/>
              <a:t>message</a:t>
            </a:r>
            <a:r>
              <a:rPr lang="zh-CN" altLang="en-US" smtClean="0"/>
              <a:t>給</a:t>
            </a:r>
            <a:r>
              <a:rPr lang="en-US" altLang="zh-CN" smtClean="0"/>
              <a:t>call center</a:t>
            </a:r>
          </a:p>
          <a:p>
            <a:pPr marL="254995" indent="-254995">
              <a:buFontTx/>
              <a:buAutoNum type="arabicPeriod"/>
            </a:pPr>
            <a:endParaRPr lang="en-US" altLang="zh-TW" smtClean="0"/>
          </a:p>
          <a:p>
            <a:pPr marL="254995" indent="-254995">
              <a:buFontTx/>
              <a:buAutoNum type="arabicPeriod"/>
            </a:pPr>
            <a:r>
              <a:rPr lang="en-US" altLang="zh-TW" smtClean="0"/>
              <a:t>OnStar</a:t>
            </a:r>
            <a:r>
              <a:rPr lang="zh-CN" altLang="en-US" smtClean="0"/>
              <a:t>的接線員會接起由受難車輛發出的</a:t>
            </a:r>
            <a:r>
              <a:rPr lang="en-US" altLang="zh-CN" smtClean="0"/>
              <a:t>call</a:t>
            </a:r>
            <a:endParaRPr lang="zh-TW" altLang="en-US" smtClean="0"/>
          </a:p>
        </p:txBody>
      </p:sp>
    </p:spTree>
    <p:extLst>
      <p:ext uri="{BB962C8B-B14F-4D97-AF65-F5344CB8AC3E}">
        <p14:creationId xmlns:p14="http://schemas.microsoft.com/office/powerpoint/2010/main" val="9094425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4995" indent="-254995">
              <a:buFontTx/>
              <a:buAutoNum type="arabicPeriod"/>
            </a:pPr>
            <a:r>
              <a:rPr lang="zh-CN" altLang="en-US" smtClean="0"/>
              <a:t>車上的</a:t>
            </a:r>
            <a:r>
              <a:rPr lang="en-US" altLang="zh-CN" smtClean="0"/>
              <a:t>GPS</a:t>
            </a:r>
            <a:r>
              <a:rPr lang="zh-CN" altLang="en-US" smtClean="0"/>
              <a:t>接收器會</a:t>
            </a:r>
            <a:r>
              <a:rPr lang="zh-TW" altLang="en-US" smtClean="0"/>
              <a:t>從</a:t>
            </a:r>
            <a:r>
              <a:rPr lang="zh-CN" altLang="en-US" smtClean="0"/>
              <a:t>全球定位系統</a:t>
            </a:r>
            <a:r>
              <a:rPr lang="en-US" altLang="zh-CN" smtClean="0"/>
              <a:t>(GPS) </a:t>
            </a:r>
            <a:r>
              <a:rPr lang="zh-CN" altLang="en-US" smtClean="0"/>
              <a:t>衛星上獲得信號</a:t>
            </a:r>
            <a:r>
              <a:rPr lang="zh-TW" altLang="en-US" smtClean="0"/>
              <a:t>並</a:t>
            </a:r>
            <a:r>
              <a:rPr lang="zh-CN" altLang="en-US" smtClean="0"/>
              <a:t>計算出位置信息，儲存在車輛的</a:t>
            </a:r>
            <a:r>
              <a:rPr lang="en-US" altLang="zh-CN" smtClean="0"/>
              <a:t>OnStar</a:t>
            </a:r>
            <a:r>
              <a:rPr lang="zh-CN" altLang="en-US" smtClean="0"/>
              <a:t>硬件上。</a:t>
            </a:r>
            <a:endParaRPr lang="en-US" altLang="zh-CN" smtClean="0"/>
          </a:p>
          <a:p>
            <a:pPr marL="254995" indent="-254995">
              <a:buFontTx/>
              <a:buAutoNum type="arabicPeriod"/>
            </a:pPr>
            <a:endParaRPr lang="en-US" altLang="zh-TW" smtClean="0"/>
          </a:p>
          <a:p>
            <a:pPr marL="254995" indent="-254995">
              <a:buFontTx/>
              <a:buAutoNum type="arabicPeriod"/>
            </a:pPr>
            <a:r>
              <a:rPr lang="zh-CN" altLang="en-US" smtClean="0"/>
              <a:t>當駕駛員按下藍色</a:t>
            </a:r>
            <a:r>
              <a:rPr lang="en-US" altLang="zh-CN" smtClean="0"/>
              <a:t>OnStar</a:t>
            </a:r>
            <a:r>
              <a:rPr lang="zh-CN" altLang="en-US" smtClean="0"/>
              <a:t>按鈕或紅色</a:t>
            </a:r>
            <a:r>
              <a:rPr lang="en-US" altLang="zh-CN" smtClean="0"/>
              <a:t>Emergency</a:t>
            </a:r>
            <a:r>
              <a:rPr lang="zh-CN" altLang="en-US" smtClean="0"/>
              <a:t>按鈕時，或者在氣囊打開時，</a:t>
            </a:r>
            <a:r>
              <a:rPr lang="en-US" altLang="zh-CN" smtClean="0"/>
              <a:t>OnStar</a:t>
            </a:r>
            <a:r>
              <a:rPr lang="zh-CN" altLang="en-US" smtClean="0"/>
              <a:t>會將內置的蜂窩呼叫發到</a:t>
            </a:r>
            <a:r>
              <a:rPr lang="en-US" altLang="zh-CN" smtClean="0"/>
              <a:t>OnStar</a:t>
            </a:r>
            <a:r>
              <a:rPr lang="zh-CN" altLang="en-US" smtClean="0"/>
              <a:t>中心。呼叫一開始，就會發送車輛和</a:t>
            </a:r>
            <a:r>
              <a:rPr lang="en-US" altLang="zh-CN" smtClean="0"/>
              <a:t>GPS</a:t>
            </a:r>
            <a:r>
              <a:rPr lang="zh-CN" altLang="en-US" smtClean="0"/>
              <a:t>定位數據。</a:t>
            </a:r>
            <a:endParaRPr lang="en-US" altLang="zh-CN" smtClean="0"/>
          </a:p>
          <a:p>
            <a:pPr marL="254995" indent="-254995">
              <a:buFontTx/>
              <a:buAutoNum type="arabicPeriod"/>
            </a:pPr>
            <a:endParaRPr lang="en-US" altLang="zh-TW" smtClean="0"/>
          </a:p>
          <a:p>
            <a:pPr marL="254995" indent="-254995">
              <a:buFontTx/>
              <a:buAutoNum type="arabicPeriod"/>
            </a:pPr>
            <a:r>
              <a:rPr lang="zh-CN" altLang="en-US" smtClean="0"/>
              <a:t>蜂窩交換塔會受到蜂窩式呼叫，并路由到</a:t>
            </a:r>
            <a:r>
              <a:rPr lang="zh-TW" altLang="en-US" smtClean="0"/>
              <a:t>電話</a:t>
            </a:r>
            <a:r>
              <a:rPr lang="zh-CN" altLang="en-US" smtClean="0"/>
              <a:t>系統中。</a:t>
            </a:r>
            <a:endParaRPr lang="en-US" altLang="zh-CN" smtClean="0"/>
          </a:p>
          <a:p>
            <a:pPr marL="254995" indent="-254995">
              <a:buFontTx/>
              <a:buAutoNum type="arabicPeriod"/>
            </a:pPr>
            <a:endParaRPr lang="en-US" altLang="zh-TW" smtClean="0"/>
          </a:p>
          <a:p>
            <a:pPr marL="254995" indent="-254995">
              <a:buFontTx/>
              <a:buAutoNum type="arabicPeriod"/>
            </a:pPr>
            <a:r>
              <a:rPr lang="zh-CN" altLang="en-US" smtClean="0"/>
              <a:t>交換器將呼叫轉發到第一個有空的顧問處，他的計算機屏幕上會顯示車輛的位置和自定義信息。</a:t>
            </a:r>
            <a:endParaRPr lang="zh-TW" altLang="en-US" smtClean="0"/>
          </a:p>
        </p:txBody>
      </p:sp>
    </p:spTree>
    <p:extLst>
      <p:ext uri="{BB962C8B-B14F-4D97-AF65-F5344CB8AC3E}">
        <p14:creationId xmlns:p14="http://schemas.microsoft.com/office/powerpoint/2010/main" val="38466923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功能</a:t>
            </a:r>
            <a:endParaRPr lang="en-US" altLang="zh-CN" smtClean="0"/>
          </a:p>
          <a:p>
            <a:endParaRPr lang="en-US" altLang="zh-TW" smtClean="0"/>
          </a:p>
          <a:p>
            <a:pPr>
              <a:buFontTx/>
              <a:buChar char="•"/>
            </a:pPr>
            <a:r>
              <a:rPr lang="zh-CN" altLang="en-US" smtClean="0"/>
              <a:t>緊急服務</a:t>
            </a:r>
            <a:endParaRPr lang="en-US" altLang="zh-CN" smtClean="0"/>
          </a:p>
          <a:p>
            <a:pPr>
              <a:buFontTx/>
              <a:buChar char="•"/>
            </a:pPr>
            <a:r>
              <a:rPr lang="zh-CN" altLang="en-US" smtClean="0"/>
              <a:t>安全服務</a:t>
            </a:r>
            <a:endParaRPr lang="en-US" altLang="zh-CN" smtClean="0"/>
          </a:p>
          <a:p>
            <a:pPr>
              <a:buFontTx/>
              <a:buChar char="•"/>
            </a:pPr>
            <a:r>
              <a:rPr lang="zh-CN" altLang="en-US" smtClean="0"/>
              <a:t>導航</a:t>
            </a:r>
            <a:endParaRPr lang="en-US" altLang="zh-CN" smtClean="0"/>
          </a:p>
          <a:p>
            <a:pPr>
              <a:buFontTx/>
              <a:buChar char="•"/>
            </a:pPr>
            <a:r>
              <a:rPr lang="zh-CN" altLang="en-US" smtClean="0"/>
              <a:t>連線</a:t>
            </a:r>
            <a:endParaRPr lang="en-US" altLang="zh-CN" smtClean="0"/>
          </a:p>
          <a:p>
            <a:pPr>
              <a:buFontTx/>
              <a:buChar char="•"/>
            </a:pPr>
            <a:r>
              <a:rPr lang="zh-CN" altLang="en-US" smtClean="0"/>
              <a:t>診斷</a:t>
            </a:r>
            <a:endParaRPr lang="zh-TW" altLang="en-US" smtClean="0"/>
          </a:p>
        </p:txBody>
      </p:sp>
    </p:spTree>
    <p:extLst>
      <p:ext uri="{BB962C8B-B14F-4D97-AF65-F5344CB8AC3E}">
        <p14:creationId xmlns:p14="http://schemas.microsoft.com/office/powerpoint/2010/main" val="8690587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緊急服務</a:t>
            </a:r>
            <a:endParaRPr lang="en-US" altLang="zh-CN" smtClean="0"/>
          </a:p>
          <a:p>
            <a:endParaRPr lang="en-US" altLang="zh-TW" smtClean="0"/>
          </a:p>
          <a:p>
            <a:pPr>
              <a:buFontTx/>
              <a:buChar char="•"/>
            </a:pPr>
            <a:r>
              <a:rPr lang="zh-CN" altLang="en-US" smtClean="0"/>
              <a:t>自動碰撞回應</a:t>
            </a:r>
            <a:endParaRPr lang="en-US" altLang="zh-CN" smtClean="0"/>
          </a:p>
          <a:p>
            <a:r>
              <a:rPr lang="zh-CN" altLang="en-US" smtClean="0"/>
              <a:t>在車輛發生碰撞的時候，內置的感測器會自動發出警示給</a:t>
            </a:r>
            <a:r>
              <a:rPr lang="en-US" altLang="zh-CN" smtClean="0"/>
              <a:t>OnStar</a:t>
            </a:r>
            <a:r>
              <a:rPr lang="zh-CN" altLang="en-US" smtClean="0"/>
              <a:t>的顧問，然後顧問就會馬上連線到發生車禍的車輛，看車上的司機或乘客需不需要給予幫助，即使他們不能說話，顧問也可以知道他們的所在位置。</a:t>
            </a:r>
            <a:endParaRPr lang="en-US" altLang="zh-CN" smtClean="0"/>
          </a:p>
          <a:p>
            <a:endParaRPr lang="en-US" altLang="zh-TW" smtClean="0"/>
          </a:p>
          <a:p>
            <a:pPr>
              <a:buFontTx/>
              <a:buChar char="•"/>
            </a:pPr>
            <a:r>
              <a:rPr lang="zh-CN" altLang="en-US" smtClean="0"/>
              <a:t>危機協助</a:t>
            </a:r>
            <a:endParaRPr lang="en-US" altLang="zh-CN" smtClean="0"/>
          </a:p>
          <a:p>
            <a:r>
              <a:rPr lang="zh-CN" altLang="en-US" smtClean="0"/>
              <a:t>在天氣很惡劣或者發生天災的時候，</a:t>
            </a:r>
            <a:r>
              <a:rPr lang="en-US" altLang="zh-CN" smtClean="0"/>
              <a:t>OnStar</a:t>
            </a:r>
            <a:r>
              <a:rPr lang="zh-CN" altLang="en-US" smtClean="0"/>
              <a:t>的顧問可以給予駕駛員導航的諮詢。</a:t>
            </a:r>
            <a:endParaRPr lang="zh-TW" altLang="en-US" smtClean="0"/>
          </a:p>
        </p:txBody>
      </p:sp>
    </p:spTree>
    <p:extLst>
      <p:ext uri="{BB962C8B-B14F-4D97-AF65-F5344CB8AC3E}">
        <p14:creationId xmlns:p14="http://schemas.microsoft.com/office/powerpoint/2010/main" val="7658110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安全服務</a:t>
            </a:r>
            <a:endParaRPr lang="en-US" altLang="zh-CN" smtClean="0"/>
          </a:p>
          <a:p>
            <a:endParaRPr lang="en-US" altLang="zh-CN" smtClean="0"/>
          </a:p>
          <a:p>
            <a:pPr>
              <a:buFontTx/>
              <a:buChar char="•"/>
            </a:pPr>
            <a:r>
              <a:rPr lang="zh-CN" altLang="en-US" smtClean="0"/>
              <a:t>被盜車輛援助</a:t>
            </a:r>
            <a:endParaRPr lang="en-US" altLang="zh-CN" smtClean="0"/>
          </a:p>
          <a:p>
            <a:r>
              <a:rPr lang="en-US" altLang="zh-CN" smtClean="0"/>
              <a:t>OnStar</a:t>
            </a:r>
            <a:r>
              <a:rPr lang="zh-CN" altLang="en-US" smtClean="0"/>
              <a:t>可以用</a:t>
            </a:r>
            <a:r>
              <a:rPr lang="en-US" altLang="zh-CN" smtClean="0"/>
              <a:t>GPS</a:t>
            </a:r>
            <a:r>
              <a:rPr lang="zh-CN" altLang="en-US" smtClean="0"/>
              <a:t>的技術來指出被盜車輛的確切位置，也可以將被盜車輛的引擎鎖住和將被盜車輛的車速減慢。</a:t>
            </a:r>
            <a:endParaRPr lang="en-US" altLang="zh-CN" smtClean="0"/>
          </a:p>
          <a:p>
            <a:pPr>
              <a:buFontTx/>
              <a:buChar char="•"/>
            </a:pPr>
            <a:r>
              <a:rPr lang="zh-CN" altLang="en-US" smtClean="0"/>
              <a:t>遠端車門解鎖</a:t>
            </a:r>
            <a:endParaRPr lang="en-US" altLang="zh-CN" smtClean="0"/>
          </a:p>
          <a:p>
            <a:pPr>
              <a:buFontTx/>
              <a:buChar char="•"/>
            </a:pPr>
            <a:r>
              <a:rPr lang="zh-CN" altLang="en-US" smtClean="0"/>
              <a:t>路邊援助</a:t>
            </a:r>
            <a:endParaRPr lang="en-US" altLang="zh-CN" smtClean="0"/>
          </a:p>
          <a:p>
            <a:pPr>
              <a:buFontTx/>
              <a:buChar char="•"/>
            </a:pPr>
            <a:r>
              <a:rPr lang="zh-CN" altLang="en-US" smtClean="0"/>
              <a:t>遠端鳴笛和開燈</a:t>
            </a:r>
            <a:endParaRPr lang="en-US" altLang="zh-CN" smtClean="0"/>
          </a:p>
          <a:p>
            <a:r>
              <a:rPr lang="zh-CN" altLang="en-US" smtClean="0"/>
              <a:t>如果車輛的車主找不到自己的車子，可以叫</a:t>
            </a:r>
            <a:r>
              <a:rPr lang="en-US" altLang="zh-CN" smtClean="0"/>
              <a:t>OnStar</a:t>
            </a:r>
            <a:r>
              <a:rPr lang="zh-CN" altLang="en-US" smtClean="0"/>
              <a:t>的顧問發送信號給他的車子，叫車子鳴笛或者亮燈，這樣就可以找到他的車子了</a:t>
            </a:r>
            <a:endParaRPr lang="en-US" altLang="zh-CN" smtClean="0"/>
          </a:p>
          <a:p>
            <a:endParaRPr lang="en-US" altLang="zh-CN" smtClean="0"/>
          </a:p>
        </p:txBody>
      </p:sp>
    </p:spTree>
    <p:extLst>
      <p:ext uri="{BB962C8B-B14F-4D97-AF65-F5344CB8AC3E}">
        <p14:creationId xmlns:p14="http://schemas.microsoft.com/office/powerpoint/2010/main" val="16275960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導航</a:t>
            </a:r>
            <a:endParaRPr lang="en-US" altLang="zh-CN" smtClean="0"/>
          </a:p>
          <a:p>
            <a:endParaRPr lang="en-US" altLang="zh-TW" smtClean="0"/>
          </a:p>
          <a:p>
            <a:pPr>
              <a:buFontTx/>
              <a:buChar char="•"/>
            </a:pPr>
            <a:r>
              <a:rPr lang="zh-CN" altLang="en-US" smtClean="0"/>
              <a:t>路線規劃導航</a:t>
            </a:r>
            <a:endParaRPr lang="en-US" altLang="zh-CN" smtClean="0"/>
          </a:p>
          <a:p>
            <a:r>
              <a:rPr lang="zh-CN" altLang="en-US" smtClean="0"/>
              <a:t>只要按</a:t>
            </a:r>
            <a:r>
              <a:rPr lang="en-US" altLang="zh-CN" smtClean="0"/>
              <a:t>OnStar</a:t>
            </a:r>
            <a:r>
              <a:rPr lang="zh-CN" altLang="en-US" smtClean="0"/>
              <a:t>的按鈕，然後告訴</a:t>
            </a:r>
            <a:r>
              <a:rPr lang="en-US" altLang="zh-CN" smtClean="0"/>
              <a:t>OnStar</a:t>
            </a:r>
            <a:r>
              <a:rPr lang="zh-CN" altLang="en-US" smtClean="0"/>
              <a:t>的顧問說你要去哪裡，路線規劃的方向導航就會下載到你的車上。</a:t>
            </a:r>
            <a:endParaRPr lang="zh-TW" altLang="en-US" smtClean="0"/>
          </a:p>
        </p:txBody>
      </p:sp>
    </p:spTree>
    <p:extLst>
      <p:ext uri="{BB962C8B-B14F-4D97-AF65-F5344CB8AC3E}">
        <p14:creationId xmlns:p14="http://schemas.microsoft.com/office/powerpoint/2010/main" val="3216057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連線</a:t>
            </a:r>
            <a:endParaRPr lang="en-US" altLang="zh-CN" smtClean="0"/>
          </a:p>
          <a:p>
            <a:endParaRPr lang="en-US" altLang="zh-TW" smtClean="0"/>
          </a:p>
          <a:p>
            <a:pPr>
              <a:buFontTx/>
              <a:buChar char="•"/>
            </a:pPr>
            <a:r>
              <a:rPr lang="zh-CN" altLang="en-US" smtClean="0"/>
              <a:t>免手提撥電話</a:t>
            </a:r>
            <a:endParaRPr lang="en-US" altLang="zh-CN" smtClean="0"/>
          </a:p>
          <a:p>
            <a:r>
              <a:rPr lang="zh-CN" altLang="en-US" smtClean="0"/>
              <a:t>有裝</a:t>
            </a:r>
            <a:r>
              <a:rPr lang="en-US" altLang="zh-CN" smtClean="0"/>
              <a:t>OnStar</a:t>
            </a:r>
            <a:r>
              <a:rPr lang="zh-CN" altLang="en-US" smtClean="0"/>
              <a:t>的車輛就會有無線服務，當使用者的手機沒電了或者沒信號就可以用</a:t>
            </a:r>
            <a:r>
              <a:rPr lang="en-US" altLang="zh-CN" smtClean="0"/>
              <a:t>OnStar</a:t>
            </a:r>
            <a:r>
              <a:rPr lang="zh-CN" altLang="en-US" smtClean="0"/>
              <a:t>來撥打電話</a:t>
            </a:r>
            <a:endParaRPr lang="en-US" altLang="zh-CN" smtClean="0"/>
          </a:p>
          <a:p>
            <a:endParaRPr lang="en-US" altLang="zh-TW" smtClean="0"/>
          </a:p>
          <a:p>
            <a:pPr>
              <a:buFontTx/>
              <a:buChar char="•"/>
            </a:pPr>
            <a:r>
              <a:rPr lang="en-US" altLang="zh-TW" smtClean="0"/>
              <a:t>O</a:t>
            </a:r>
            <a:r>
              <a:rPr lang="en-US" altLang="zh-CN" smtClean="0"/>
              <a:t>nStar</a:t>
            </a:r>
            <a:r>
              <a:rPr lang="zh-CN" altLang="en-US" smtClean="0"/>
              <a:t>遠端連線手機</a:t>
            </a:r>
            <a:r>
              <a:rPr lang="en-US" altLang="zh-CN" smtClean="0"/>
              <a:t>app</a:t>
            </a:r>
          </a:p>
          <a:p>
            <a:r>
              <a:rPr lang="zh-CN" altLang="en-US" smtClean="0"/>
              <a:t>可以用手機來檢查油耗，胎壓等，也可以用手機來啟動車輛的引擎或者鎖門</a:t>
            </a:r>
            <a:endParaRPr lang="zh-TW" altLang="en-US" smtClean="0"/>
          </a:p>
        </p:txBody>
      </p:sp>
    </p:spTree>
    <p:extLst>
      <p:ext uri="{BB962C8B-B14F-4D97-AF65-F5344CB8AC3E}">
        <p14:creationId xmlns:p14="http://schemas.microsoft.com/office/powerpoint/2010/main" val="8507105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診斷</a:t>
            </a:r>
            <a:endParaRPr lang="en-US" altLang="zh-CN" smtClean="0"/>
          </a:p>
          <a:p>
            <a:endParaRPr lang="en-US" altLang="zh-TW" smtClean="0"/>
          </a:p>
          <a:p>
            <a:pPr>
              <a:buFontTx/>
              <a:buChar char="•"/>
            </a:pPr>
            <a:r>
              <a:rPr lang="en-US" altLang="zh-TW" smtClean="0"/>
              <a:t>OnStar</a:t>
            </a:r>
            <a:r>
              <a:rPr lang="zh-CN" altLang="en-US" smtClean="0"/>
              <a:t>車輛診斷</a:t>
            </a:r>
            <a:endParaRPr lang="en-US" altLang="zh-CN" smtClean="0"/>
          </a:p>
          <a:p>
            <a:r>
              <a:rPr lang="zh-CN" altLang="en-US" smtClean="0"/>
              <a:t>可以對引擎，刹車等進行診斷，并將結果用</a:t>
            </a:r>
            <a:r>
              <a:rPr lang="en-US" altLang="zh-CN" smtClean="0"/>
              <a:t>email</a:t>
            </a:r>
            <a:r>
              <a:rPr lang="zh-CN" altLang="en-US" smtClean="0"/>
              <a:t>傳給司機</a:t>
            </a:r>
            <a:endParaRPr lang="en-US" altLang="zh-CN" smtClean="0"/>
          </a:p>
          <a:p>
            <a:pPr>
              <a:buFontTx/>
              <a:buChar char="•"/>
            </a:pPr>
            <a:r>
              <a:rPr lang="zh-CN" altLang="en-US" smtClean="0"/>
              <a:t>低里程數折扣</a:t>
            </a:r>
            <a:endParaRPr lang="en-US" altLang="zh-CN" smtClean="0"/>
          </a:p>
          <a:p>
            <a:r>
              <a:rPr lang="en-US" altLang="zh-TW" smtClean="0"/>
              <a:t>OnStar</a:t>
            </a:r>
            <a:r>
              <a:rPr lang="zh-CN" altLang="en-US" smtClean="0"/>
              <a:t>對低里程數的司機給予他們合作的保險公司的折扣</a:t>
            </a:r>
            <a:endParaRPr lang="zh-TW" altLang="en-US" smtClean="0"/>
          </a:p>
        </p:txBody>
      </p:sp>
    </p:spTree>
    <p:extLst>
      <p:ext uri="{BB962C8B-B14F-4D97-AF65-F5344CB8AC3E}">
        <p14:creationId xmlns:p14="http://schemas.microsoft.com/office/powerpoint/2010/main" val="113034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應用介面</a:t>
            </a:r>
            <a:r>
              <a:rPr lang="en-US" altLang="zh-TW" dirty="0" smtClean="0"/>
              <a:t>:</a:t>
            </a:r>
          </a:p>
          <a:p>
            <a:r>
              <a:rPr lang="zh-TW" altLang="en-US" dirty="0" smtClean="0"/>
              <a:t>實現與傳統企業系統和其他應用程序的互動</a:t>
            </a:r>
            <a:endParaRPr lang="en-US" altLang="zh-TW" dirty="0" smtClean="0"/>
          </a:p>
          <a:p>
            <a:r>
              <a:rPr lang="zh-TW" altLang="en-US" dirty="0" smtClean="0"/>
              <a:t>它作為集成工業設備及其數據和功能與企業知識庫和傳統信息存儲的粘合劑。</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13</a:t>
            </a:fld>
            <a:endParaRPr lang="es-ES"/>
          </a:p>
        </p:txBody>
      </p:sp>
    </p:spTree>
    <p:extLst>
      <p:ext uri="{BB962C8B-B14F-4D97-AF65-F5344CB8AC3E}">
        <p14:creationId xmlns:p14="http://schemas.microsoft.com/office/powerpoint/2010/main" val="15303076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25221858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Ford SYNC</a:t>
            </a:r>
            <a:r>
              <a:rPr lang="zh-CN" altLang="en-US" smtClean="0"/>
              <a:t>是和微軟合作開發出來的，它可以講駕駛員的手機和</a:t>
            </a:r>
            <a:r>
              <a:rPr lang="en-US" altLang="zh-CN" smtClean="0"/>
              <a:t>Ford SYNC</a:t>
            </a:r>
            <a:r>
              <a:rPr lang="zh-CN" altLang="en-US" smtClean="0"/>
              <a:t>用藍牙來同步或者說進行通訊，令駕駛員可以用語音來對</a:t>
            </a:r>
            <a:r>
              <a:rPr lang="en-US" altLang="zh-CN" smtClean="0"/>
              <a:t>Ford SYNC</a:t>
            </a:r>
            <a:r>
              <a:rPr lang="zh-CN" altLang="en-US" smtClean="0"/>
              <a:t>進行指令操作</a:t>
            </a:r>
            <a:endParaRPr lang="zh-TW" altLang="en-US" smtClean="0"/>
          </a:p>
        </p:txBody>
      </p:sp>
    </p:spTree>
    <p:extLst>
      <p:ext uri="{BB962C8B-B14F-4D97-AF65-F5344CB8AC3E}">
        <p14:creationId xmlns:p14="http://schemas.microsoft.com/office/powerpoint/2010/main" val="11347211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835" indent="-190835">
              <a:buFontTx/>
              <a:buChar char="•"/>
            </a:pPr>
            <a:r>
              <a:rPr lang="zh-CN" altLang="en-US" smtClean="0"/>
              <a:t>當使用者在開車的時候，</a:t>
            </a:r>
            <a:r>
              <a:rPr lang="en-US" altLang="zh-CN" smtClean="0"/>
              <a:t>Ford</a:t>
            </a:r>
            <a:r>
              <a:rPr lang="zh-CN" altLang="en-US" smtClean="0"/>
              <a:t>用微軟的軟體來從他的智慧型手機讀資訊</a:t>
            </a:r>
            <a:endParaRPr lang="en-US" altLang="zh-CN" smtClean="0"/>
          </a:p>
          <a:p>
            <a:pPr marL="190835" indent="-190835">
              <a:buFontTx/>
              <a:buChar char="•"/>
            </a:pPr>
            <a:endParaRPr lang="en-US" altLang="zh-CN" smtClean="0"/>
          </a:p>
          <a:p>
            <a:pPr marL="190835" indent="-190835">
              <a:buFontTx/>
              <a:buChar char="•"/>
            </a:pPr>
            <a:r>
              <a:rPr lang="en-US" altLang="zh-CN" smtClean="0"/>
              <a:t>SYNC</a:t>
            </a:r>
            <a:r>
              <a:rPr lang="zh-CN" altLang="en-US" smtClean="0"/>
              <a:t>用使用者手機上的無線來和外界聯繫</a:t>
            </a:r>
            <a:endParaRPr lang="en-US" altLang="zh-CN" smtClean="0"/>
          </a:p>
          <a:p>
            <a:pPr marL="190835" indent="-190835">
              <a:buFontTx/>
              <a:buChar char="•"/>
            </a:pPr>
            <a:endParaRPr lang="en-US" altLang="zh-CN" smtClean="0"/>
          </a:p>
          <a:p>
            <a:pPr marL="190835" indent="-190835">
              <a:buFontTx/>
              <a:buChar char="•"/>
            </a:pPr>
            <a:r>
              <a:rPr lang="zh-CN" altLang="en-US" smtClean="0"/>
              <a:t>使用者可以透過語音來控制</a:t>
            </a:r>
            <a:r>
              <a:rPr lang="en-US" altLang="zh-CN" smtClean="0"/>
              <a:t>SYNC</a:t>
            </a:r>
            <a:r>
              <a:rPr lang="zh-CN" altLang="en-US" smtClean="0"/>
              <a:t>，操作手機，而</a:t>
            </a:r>
            <a:r>
              <a:rPr lang="en-US" altLang="zh-CN" smtClean="0"/>
              <a:t>SYNC</a:t>
            </a:r>
            <a:r>
              <a:rPr lang="zh-CN" altLang="en-US" smtClean="0"/>
              <a:t>和使用者手機之間是用藍牙來通訊，這三者間在車內形成一個小網路</a:t>
            </a:r>
            <a:endParaRPr lang="en-US" altLang="zh-CN" smtClean="0"/>
          </a:p>
          <a:p>
            <a:pPr marL="190835" indent="-190835"/>
            <a:endParaRPr lang="zh-TW" altLang="en-US" smtClean="0"/>
          </a:p>
        </p:txBody>
      </p:sp>
    </p:spTree>
    <p:extLst>
      <p:ext uri="{BB962C8B-B14F-4D97-AF65-F5344CB8AC3E}">
        <p14:creationId xmlns:p14="http://schemas.microsoft.com/office/powerpoint/2010/main" val="11177794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1. Airbag</a:t>
            </a:r>
            <a:r>
              <a:rPr lang="zh-CN" altLang="en-US" smtClean="0"/>
              <a:t>彈出來或油泵壞掉</a:t>
            </a:r>
            <a:endParaRPr lang="en-US" altLang="zh-CN" smtClean="0"/>
          </a:p>
          <a:p>
            <a:r>
              <a:rPr lang="en-US" altLang="zh-CN" smtClean="0"/>
              <a:t>2. </a:t>
            </a:r>
            <a:r>
              <a:rPr lang="zh-CN" altLang="en-US" smtClean="0"/>
              <a:t>初始化緊急救援功能</a:t>
            </a:r>
            <a:endParaRPr lang="en-US" altLang="zh-CN" smtClean="0"/>
          </a:p>
          <a:p>
            <a:r>
              <a:rPr lang="en-US" altLang="zh-CN" smtClean="0"/>
              <a:t>3. SYNC</a:t>
            </a:r>
            <a:r>
              <a:rPr lang="zh-CN" altLang="en-US" smtClean="0"/>
              <a:t>用</a:t>
            </a:r>
            <a:r>
              <a:rPr lang="en-US" altLang="zh-CN" smtClean="0"/>
              <a:t>GPS</a:t>
            </a:r>
            <a:r>
              <a:rPr lang="zh-CN" altLang="en-US" smtClean="0"/>
              <a:t>和手機上的資料來指出車輛的位置</a:t>
            </a:r>
            <a:endParaRPr lang="en-US" altLang="zh-CN" smtClean="0"/>
          </a:p>
          <a:p>
            <a:r>
              <a:rPr lang="en-US" altLang="zh-CN" smtClean="0"/>
              <a:t>4. SYNC</a:t>
            </a:r>
            <a:r>
              <a:rPr lang="zh-CN" altLang="en-US" smtClean="0"/>
              <a:t>用使用者熟悉的語言給予使用者提示並且進入緊急外撥過程</a:t>
            </a:r>
            <a:endParaRPr lang="en-US" altLang="zh-CN" smtClean="0"/>
          </a:p>
          <a:p>
            <a:r>
              <a:rPr lang="en-US" altLang="zh-TW" smtClean="0"/>
              <a:t>5. </a:t>
            </a:r>
            <a:r>
              <a:rPr lang="zh-CN" altLang="en-US" smtClean="0"/>
              <a:t>在外撥緊急電話前會倒數</a:t>
            </a:r>
            <a:endParaRPr lang="en-US" altLang="zh-CN" smtClean="0"/>
          </a:p>
          <a:p>
            <a:r>
              <a:rPr lang="en-US" altLang="zh-TW" smtClean="0"/>
              <a:t>6. </a:t>
            </a:r>
            <a:r>
              <a:rPr lang="zh-CN" altLang="en-US" smtClean="0"/>
              <a:t>電話和座標會直接被送到本地的救援中心</a:t>
            </a:r>
            <a:endParaRPr lang="en-US" altLang="zh-CN" smtClean="0"/>
          </a:p>
          <a:p>
            <a:r>
              <a:rPr lang="en-US" altLang="zh-TW" smtClean="0"/>
              <a:t>7. </a:t>
            </a:r>
            <a:r>
              <a:rPr lang="zh-CN" altLang="en-US" smtClean="0"/>
              <a:t>預先錄製好的信息會被傳送到救援中心</a:t>
            </a:r>
            <a:endParaRPr lang="en-US" altLang="zh-CN" smtClean="0"/>
          </a:p>
          <a:p>
            <a:r>
              <a:rPr lang="en-US" altLang="zh-TW" smtClean="0"/>
              <a:t>8. SYNC</a:t>
            </a:r>
            <a:r>
              <a:rPr lang="zh-CN" altLang="en-US" smtClean="0"/>
              <a:t>會將麥克風打開，讓車輛內的人可以和救援中心的人進行溝通</a:t>
            </a:r>
            <a:endParaRPr lang="zh-TW" altLang="en-US" smtClean="0"/>
          </a:p>
        </p:txBody>
      </p:sp>
    </p:spTree>
    <p:extLst>
      <p:ext uri="{BB962C8B-B14F-4D97-AF65-F5344CB8AC3E}">
        <p14:creationId xmlns:p14="http://schemas.microsoft.com/office/powerpoint/2010/main" val="19319370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SYNC </a:t>
            </a:r>
            <a:r>
              <a:rPr lang="zh-TW" altLang="en-US" smtClean="0"/>
              <a:t>的特色</a:t>
            </a:r>
          </a:p>
        </p:txBody>
      </p:sp>
    </p:spTree>
    <p:extLst>
      <p:ext uri="{BB962C8B-B14F-4D97-AF65-F5344CB8AC3E}">
        <p14:creationId xmlns:p14="http://schemas.microsoft.com/office/powerpoint/2010/main" val="3945741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835" indent="-190835">
              <a:buFontTx/>
              <a:buChar char="•"/>
            </a:pPr>
            <a:r>
              <a:rPr lang="zh-CN" altLang="en-US" smtClean="0"/>
              <a:t>語音激活，免提撥電話</a:t>
            </a:r>
            <a:endParaRPr lang="en-US" altLang="zh-CN" smtClean="0"/>
          </a:p>
          <a:p>
            <a:pPr marL="190835" indent="-190835"/>
            <a:r>
              <a:rPr lang="zh-CN" altLang="en-US" smtClean="0"/>
              <a:t>按下方向盤上的“</a:t>
            </a:r>
            <a:r>
              <a:rPr lang="en-US" altLang="zh-CN" smtClean="0"/>
              <a:t>push to talk</a:t>
            </a:r>
            <a:r>
              <a:rPr lang="zh-CN" altLang="en-US" smtClean="0"/>
              <a:t>”按鈕然後說出你要撥電話的對象的名字，</a:t>
            </a:r>
            <a:r>
              <a:rPr lang="en-US" altLang="zh-CN" smtClean="0"/>
              <a:t>SYNC</a:t>
            </a:r>
            <a:r>
              <a:rPr lang="zh-CN" altLang="en-US" smtClean="0"/>
              <a:t>會自動從你行動電話通訊錄上的名字做連結</a:t>
            </a:r>
            <a:endParaRPr lang="en-US" altLang="zh-CN" smtClean="0"/>
          </a:p>
          <a:p>
            <a:pPr marL="190835" indent="-190835"/>
            <a:endParaRPr lang="en-US" altLang="zh-TW" smtClean="0"/>
          </a:p>
          <a:p>
            <a:pPr marL="190835" indent="-190835">
              <a:buFontTx/>
              <a:buChar char="•"/>
            </a:pPr>
            <a:r>
              <a:rPr lang="zh-CN" altLang="en-US" smtClean="0"/>
              <a:t>實現撥電話功能</a:t>
            </a:r>
            <a:endParaRPr lang="en-US" altLang="zh-CN" smtClean="0"/>
          </a:p>
          <a:p>
            <a:pPr marL="190835" indent="-190835"/>
            <a:r>
              <a:rPr lang="en-US" altLang="zh-TW" smtClean="0"/>
              <a:t>SYNC</a:t>
            </a:r>
            <a:r>
              <a:rPr lang="zh-CN" altLang="en-US" smtClean="0"/>
              <a:t>有和行動電話一樣的功能，包括呼叫等待，會議撥電話，通訊錄，訊號強度標誌燈，這些都可以在車輛上</a:t>
            </a:r>
            <a:r>
              <a:rPr lang="en-US" altLang="zh-CN" smtClean="0"/>
              <a:t>SYNC</a:t>
            </a:r>
            <a:r>
              <a:rPr lang="zh-CN" altLang="en-US" smtClean="0"/>
              <a:t>的螢幕上顯示</a:t>
            </a:r>
            <a:endParaRPr lang="zh-TW" altLang="en-US" smtClean="0"/>
          </a:p>
        </p:txBody>
      </p:sp>
    </p:spTree>
    <p:extLst>
      <p:ext uri="{BB962C8B-B14F-4D97-AF65-F5344CB8AC3E}">
        <p14:creationId xmlns:p14="http://schemas.microsoft.com/office/powerpoint/2010/main" val="36195377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835" indent="-190835">
              <a:buFontTx/>
              <a:buChar char="•"/>
            </a:pPr>
            <a:r>
              <a:rPr lang="zh-CN" altLang="en-US" smtClean="0"/>
              <a:t>口語信息</a:t>
            </a:r>
            <a:endParaRPr lang="en-US" altLang="zh-CN" smtClean="0"/>
          </a:p>
          <a:p>
            <a:pPr marL="190835" indent="-190835"/>
            <a:r>
              <a:rPr lang="en-US" altLang="zh-TW" smtClean="0"/>
              <a:t>SYNC</a:t>
            </a:r>
            <a:r>
              <a:rPr lang="zh-CN" altLang="en-US" smtClean="0"/>
              <a:t>可以將你行動電話上的信息用語音念出來</a:t>
            </a:r>
            <a:endParaRPr lang="en-US" altLang="zh-CN" smtClean="0"/>
          </a:p>
          <a:p>
            <a:pPr marL="190835" indent="-190835">
              <a:buFontTx/>
              <a:buChar char="•"/>
            </a:pPr>
            <a:r>
              <a:rPr lang="zh-CN" altLang="en-US" smtClean="0"/>
              <a:t>多語言智慧</a:t>
            </a:r>
            <a:endParaRPr lang="en-US" altLang="zh-CN" smtClean="0"/>
          </a:p>
          <a:p>
            <a:pPr marL="190835" indent="-190835"/>
            <a:r>
              <a:rPr lang="en-US" altLang="zh-TW" smtClean="0"/>
              <a:t>SYNC</a:t>
            </a:r>
            <a:r>
              <a:rPr lang="zh-CN" altLang="en-US" smtClean="0"/>
              <a:t>懂得英文，法文和西班牙文</a:t>
            </a:r>
            <a:endParaRPr lang="en-US" altLang="zh-CN" smtClean="0"/>
          </a:p>
          <a:p>
            <a:pPr marL="190835" indent="-190835">
              <a:buFontTx/>
              <a:buChar char="•"/>
            </a:pPr>
            <a:r>
              <a:rPr lang="zh-CN" altLang="en-US" smtClean="0"/>
              <a:t>車輛健康報告</a:t>
            </a:r>
            <a:endParaRPr lang="en-US" altLang="zh-CN" smtClean="0"/>
          </a:p>
          <a:p>
            <a:pPr marL="190835" indent="-190835"/>
            <a:r>
              <a:rPr lang="en-US" altLang="zh-TW" smtClean="0"/>
              <a:t>SYNC</a:t>
            </a:r>
            <a:r>
              <a:rPr lang="zh-CN" altLang="en-US" smtClean="0"/>
              <a:t>會將車輛相關資訊收集起來，進行分析，然後再通過</a:t>
            </a:r>
            <a:r>
              <a:rPr lang="en-US" altLang="zh-CN" smtClean="0"/>
              <a:t>email</a:t>
            </a:r>
            <a:r>
              <a:rPr lang="zh-CN" altLang="en-US" smtClean="0"/>
              <a:t>將分析結果等送給使用者</a:t>
            </a:r>
            <a:endParaRPr lang="zh-TW" altLang="en-US" smtClean="0"/>
          </a:p>
        </p:txBody>
      </p:sp>
    </p:spTree>
    <p:extLst>
      <p:ext uri="{BB962C8B-B14F-4D97-AF65-F5344CB8AC3E}">
        <p14:creationId xmlns:p14="http://schemas.microsoft.com/office/powerpoint/2010/main" val="29874326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835" indent="-190835">
              <a:buFontTx/>
              <a:buChar char="•"/>
            </a:pPr>
            <a:r>
              <a:rPr lang="en-US" altLang="zh-TW" smtClean="0"/>
              <a:t>911</a:t>
            </a:r>
            <a:r>
              <a:rPr lang="zh-CN" altLang="en-US" smtClean="0"/>
              <a:t>援助</a:t>
            </a:r>
            <a:endParaRPr lang="en-US" altLang="zh-CN" smtClean="0"/>
          </a:p>
          <a:p>
            <a:pPr marL="190835" indent="-190835"/>
            <a:r>
              <a:rPr lang="zh-CN" altLang="en-US" smtClean="0"/>
              <a:t>當電話和</a:t>
            </a:r>
            <a:r>
              <a:rPr lang="en-US" altLang="zh-CN" smtClean="0"/>
              <a:t>SYNC</a:t>
            </a:r>
            <a:r>
              <a:rPr lang="zh-CN" altLang="en-US" smtClean="0"/>
              <a:t>已經配對好後，系統就可以在發生緊急事故的時候隨時打電話給</a:t>
            </a:r>
            <a:r>
              <a:rPr lang="en-US" altLang="zh-CN" smtClean="0"/>
              <a:t>911</a:t>
            </a:r>
          </a:p>
          <a:p>
            <a:pPr marL="190835" indent="-190835">
              <a:buFontTx/>
              <a:buChar char="•"/>
            </a:pPr>
            <a:r>
              <a:rPr lang="zh-CN" altLang="en-US" smtClean="0"/>
              <a:t>語音啟動音樂</a:t>
            </a:r>
            <a:endParaRPr lang="en-US" altLang="zh-CN" smtClean="0"/>
          </a:p>
          <a:p>
            <a:pPr marL="190835" indent="-190835"/>
            <a:r>
              <a:rPr lang="zh-CN" altLang="en-US" smtClean="0"/>
              <a:t>當你想要聽手機或者</a:t>
            </a:r>
            <a:r>
              <a:rPr lang="en-US" altLang="zh-CN" smtClean="0"/>
              <a:t>SYNC</a:t>
            </a:r>
            <a:r>
              <a:rPr lang="zh-CN" altLang="en-US" smtClean="0"/>
              <a:t>上的音樂，只要說出指定的指令就可以了</a:t>
            </a:r>
            <a:endParaRPr lang="zh-TW" altLang="en-US" smtClean="0"/>
          </a:p>
        </p:txBody>
      </p:sp>
    </p:spTree>
    <p:extLst>
      <p:ext uri="{BB962C8B-B14F-4D97-AF65-F5344CB8AC3E}">
        <p14:creationId xmlns:p14="http://schemas.microsoft.com/office/powerpoint/2010/main" val="12809571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835" indent="-190835">
              <a:buFontTx/>
              <a:buChar char="•"/>
            </a:pPr>
            <a:r>
              <a:rPr lang="zh-CN" altLang="en-US" smtClean="0"/>
              <a:t>鈴聲支持</a:t>
            </a:r>
            <a:endParaRPr lang="en-US" altLang="zh-CN" smtClean="0"/>
          </a:p>
          <a:p>
            <a:pPr marL="190835" indent="-190835"/>
            <a:r>
              <a:rPr lang="en-US" altLang="zh-TW" smtClean="0"/>
              <a:t>SYNC</a:t>
            </a:r>
            <a:r>
              <a:rPr lang="zh-CN" altLang="en-US" smtClean="0"/>
              <a:t>支持個人鈴聲，不同的人可以設置不同的來電鈴聲</a:t>
            </a:r>
            <a:endParaRPr lang="en-US" altLang="zh-CN" smtClean="0"/>
          </a:p>
          <a:p>
            <a:pPr marL="190835" indent="-190835"/>
            <a:endParaRPr lang="en-US" altLang="zh-TW" smtClean="0"/>
          </a:p>
          <a:p>
            <a:pPr marL="190835" indent="-190835">
              <a:buFontTx/>
              <a:buChar char="•"/>
            </a:pPr>
            <a:r>
              <a:rPr lang="zh-CN" altLang="en-US" smtClean="0"/>
              <a:t>自動傳送通訊錄</a:t>
            </a:r>
            <a:endParaRPr lang="en-US" altLang="zh-CN" smtClean="0"/>
          </a:p>
          <a:p>
            <a:pPr marL="190835" indent="-190835"/>
            <a:r>
              <a:rPr lang="en-US" altLang="zh-TW" smtClean="0"/>
              <a:t>SYNC</a:t>
            </a:r>
            <a:r>
              <a:rPr lang="zh-CN" altLang="en-US" smtClean="0"/>
              <a:t>可以用無線自動將行動電話上的通訊錄傳到</a:t>
            </a:r>
            <a:r>
              <a:rPr lang="en-US" altLang="zh-CN" smtClean="0"/>
              <a:t>SYNC</a:t>
            </a:r>
            <a:r>
              <a:rPr lang="zh-CN" altLang="en-US" smtClean="0"/>
              <a:t>上</a:t>
            </a:r>
            <a:endParaRPr lang="en-US" altLang="zh-CN" smtClean="0"/>
          </a:p>
          <a:p>
            <a:pPr marL="190835" indent="-190835"/>
            <a:endParaRPr lang="en-US" altLang="zh-TW" smtClean="0"/>
          </a:p>
          <a:p>
            <a:pPr marL="190835" indent="-190835">
              <a:buFontTx/>
              <a:buChar char="•"/>
            </a:pPr>
            <a:r>
              <a:rPr lang="zh-CN" altLang="en-US" smtClean="0"/>
              <a:t>防打斷連線</a:t>
            </a:r>
            <a:endParaRPr lang="en-US" altLang="zh-CN" smtClean="0"/>
          </a:p>
          <a:p>
            <a:pPr marL="190835" indent="-190835"/>
            <a:r>
              <a:rPr lang="zh-CN" altLang="en-US" smtClean="0"/>
              <a:t>當你在講電話講一半然後要開車的時候不需要將電話掛斷，只要按方向盤上的電話按鈕，</a:t>
            </a:r>
            <a:r>
              <a:rPr lang="en-US" altLang="zh-CN" smtClean="0"/>
              <a:t>SYNC</a:t>
            </a:r>
            <a:r>
              <a:rPr lang="zh-CN" altLang="en-US" smtClean="0"/>
              <a:t>就可以自動連線到藍牙電話</a:t>
            </a:r>
            <a:endParaRPr lang="zh-TW" altLang="en-US" smtClean="0"/>
          </a:p>
        </p:txBody>
      </p:sp>
    </p:spTree>
    <p:extLst>
      <p:ext uri="{BB962C8B-B14F-4D97-AF65-F5344CB8AC3E}">
        <p14:creationId xmlns:p14="http://schemas.microsoft.com/office/powerpoint/2010/main" val="6302287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835" indent="-190835">
              <a:buFontTx/>
              <a:buChar char="•"/>
            </a:pPr>
            <a:r>
              <a:rPr lang="en-US" altLang="zh-TW" smtClean="0"/>
              <a:t>OnStar</a:t>
            </a:r>
            <a:r>
              <a:rPr lang="zh-CN" altLang="en-US" smtClean="0"/>
              <a:t>在使用者的車內有內置的電話，所以使用者可以將他的手機留在家裡，但在</a:t>
            </a:r>
            <a:r>
              <a:rPr lang="en-US" altLang="zh-CN" smtClean="0"/>
              <a:t>SYNC</a:t>
            </a:r>
            <a:r>
              <a:rPr lang="zh-CN" altLang="en-US" smtClean="0"/>
              <a:t>的話使用者的手機扮演著使用者和</a:t>
            </a:r>
            <a:r>
              <a:rPr lang="en-US" altLang="zh-CN" smtClean="0"/>
              <a:t>SYNC</a:t>
            </a:r>
            <a:r>
              <a:rPr lang="zh-CN" altLang="en-US" smtClean="0"/>
              <a:t>溝通橋樑的角色</a:t>
            </a:r>
            <a:endParaRPr lang="en-US" altLang="zh-CN" smtClean="0"/>
          </a:p>
          <a:p>
            <a:pPr marL="190835" indent="-190835">
              <a:buFontTx/>
              <a:buChar char="•"/>
            </a:pPr>
            <a:endParaRPr lang="en-US" altLang="zh-CN" smtClean="0"/>
          </a:p>
          <a:p>
            <a:pPr marL="190835" indent="-190835">
              <a:buFontTx/>
              <a:buChar char="•"/>
            </a:pPr>
            <a:r>
              <a:rPr lang="en-US" altLang="zh-CN" smtClean="0"/>
              <a:t>OnStar</a:t>
            </a:r>
            <a:r>
              <a:rPr lang="zh-CN" altLang="en-US" smtClean="0"/>
              <a:t>給予消費者的服務是可靠並且很直接的，而</a:t>
            </a:r>
            <a:r>
              <a:rPr lang="en-US" altLang="zh-CN" smtClean="0"/>
              <a:t>SYNC</a:t>
            </a:r>
            <a:r>
              <a:rPr lang="zh-CN" altLang="en-US" smtClean="0"/>
              <a:t>給的只是軟體給予的援助</a:t>
            </a:r>
            <a:endParaRPr lang="en-US" altLang="zh-CN" smtClean="0"/>
          </a:p>
          <a:p>
            <a:pPr marL="190835" indent="-190835">
              <a:buFontTx/>
              <a:buChar char="•"/>
            </a:pPr>
            <a:endParaRPr lang="en-US" altLang="zh-CN" smtClean="0"/>
          </a:p>
          <a:p>
            <a:pPr marL="190835" indent="-190835">
              <a:buFontTx/>
              <a:buChar char="•"/>
            </a:pPr>
            <a:r>
              <a:rPr lang="en-US" altLang="zh-CN" smtClean="0"/>
              <a:t>OnStar</a:t>
            </a:r>
            <a:r>
              <a:rPr lang="zh-CN" altLang="en-US" smtClean="0"/>
              <a:t>系統有內置的</a:t>
            </a:r>
            <a:r>
              <a:rPr lang="en-US" altLang="zh-CN" smtClean="0"/>
              <a:t>GPS</a:t>
            </a:r>
            <a:r>
              <a:rPr lang="zh-CN" altLang="en-US" smtClean="0"/>
              <a:t>定位能力，所以在發生車禍的時候外界就已經知道使用者確切的位置，但</a:t>
            </a:r>
            <a:r>
              <a:rPr lang="en-US" altLang="zh-CN" smtClean="0"/>
              <a:t>SYNC</a:t>
            </a:r>
            <a:r>
              <a:rPr lang="zh-CN" altLang="en-US" smtClean="0"/>
              <a:t>得到的</a:t>
            </a:r>
            <a:r>
              <a:rPr lang="en-US" altLang="zh-CN" smtClean="0"/>
              <a:t>GPS</a:t>
            </a:r>
            <a:r>
              <a:rPr lang="zh-CN" altLang="en-US" smtClean="0"/>
              <a:t>位置靠的卻是使用者的手機</a:t>
            </a:r>
            <a:endParaRPr lang="en-US" altLang="zh-CN" smtClean="0"/>
          </a:p>
          <a:p>
            <a:pPr marL="190835" indent="-190835"/>
            <a:endParaRPr lang="zh-TW" altLang="en-US" smtClean="0"/>
          </a:p>
        </p:txBody>
      </p:sp>
    </p:spTree>
    <p:extLst>
      <p:ext uri="{BB962C8B-B14F-4D97-AF65-F5344CB8AC3E}">
        <p14:creationId xmlns:p14="http://schemas.microsoft.com/office/powerpoint/2010/main" val="165560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593">
              <a:defRPr/>
            </a:pPr>
            <a:r>
              <a:rPr lang="zh-TW" altLang="en-US" dirty="0" smtClean="0"/>
              <a:t>服務管理</a:t>
            </a:r>
            <a:endParaRPr lang="en-US" altLang="zh-TW" dirty="0" smtClean="0"/>
          </a:p>
          <a:p>
            <a:pPr defTabSz="947593">
              <a:defRPr/>
            </a:pPr>
            <a:r>
              <a:rPr lang="zh-TW" altLang="en-US" dirty="0" smtClean="0"/>
              <a:t>以便於在傳統企業中的整合</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14</a:t>
            </a:fld>
            <a:endParaRPr lang="es-ES"/>
          </a:p>
        </p:txBody>
      </p:sp>
    </p:spTree>
    <p:extLst>
      <p:ext uri="{BB962C8B-B14F-4D97-AF65-F5344CB8AC3E}">
        <p14:creationId xmlns:p14="http://schemas.microsoft.com/office/powerpoint/2010/main" val="8712214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四個關鍵的</a:t>
            </a:r>
            <a:r>
              <a:rPr lang="en-US" altLang="zh-TW" smtClean="0"/>
              <a:t>IoT/M2M</a:t>
            </a:r>
            <a:r>
              <a:rPr lang="zh-TW" altLang="en-US" smtClean="0"/>
              <a:t>應用。問題存在於每一個應用。</a:t>
            </a:r>
          </a:p>
          <a:p>
            <a:r>
              <a:rPr lang="zh-TW" altLang="en-US" smtClean="0"/>
              <a:t>電子衛生保健：責任問題。然而，因為人口老齡化，越來越重要。</a:t>
            </a:r>
          </a:p>
          <a:p>
            <a:r>
              <a:rPr lang="zh-TW" altLang="en-US" smtClean="0"/>
              <a:t>智能電網</a:t>
            </a:r>
            <a:r>
              <a:rPr lang="en-US" altLang="zh-TW" smtClean="0"/>
              <a:t>: </a:t>
            </a:r>
            <a:r>
              <a:rPr lang="zh-TW" altLang="en-US" smtClean="0"/>
              <a:t>需要巨額投資，以提高現有電網。然而，在能源管理方面將是革命性的。</a:t>
            </a:r>
          </a:p>
          <a:p>
            <a:r>
              <a:rPr lang="zh-TW" altLang="en-US" smtClean="0"/>
              <a:t>智能家居：缺乏一個所有的家庭應用的統一標準，。然而，在短期內的最有前途的應用之一。</a:t>
            </a:r>
          </a:p>
          <a:p>
            <a:r>
              <a:rPr lang="zh-TW" altLang="en-US" smtClean="0"/>
              <a:t>網連汽車：通用和福特汽車公司已經取得了良好的成效。然而，需要越多的應用。</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10241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593">
              <a:defRPr/>
            </a:pPr>
            <a:r>
              <a:rPr lang="zh-TW" altLang="en-US" dirty="0" smtClean="0"/>
              <a:t>裝置管理</a:t>
            </a:r>
            <a:endParaRPr lang="en-US" altLang="zh-TW" dirty="0" smtClean="0"/>
          </a:p>
          <a:p>
            <a:pPr defTabSz="947593">
              <a:defRPr/>
            </a:pPr>
            <a:r>
              <a:rPr lang="zh-TW" altLang="en-US" dirty="0" smtClean="0"/>
              <a:t>包括設備的監控和清單。</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15</a:t>
            </a:fld>
            <a:endParaRPr lang="es-ES"/>
          </a:p>
        </p:txBody>
      </p:sp>
    </p:spTree>
    <p:extLst>
      <p:ext uri="{BB962C8B-B14F-4D97-AF65-F5344CB8AC3E}">
        <p14:creationId xmlns:p14="http://schemas.microsoft.com/office/powerpoint/2010/main" val="113340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平台抽象化</a:t>
            </a:r>
            <a:endParaRPr lang="en-US" altLang="zh-TW" dirty="0" smtClean="0"/>
          </a:p>
          <a:p>
            <a:r>
              <a:rPr lang="en-US" altLang="zh-TW" dirty="0" smtClean="0"/>
              <a:t>-</a:t>
            </a:r>
            <a:r>
              <a:rPr lang="zh-TW" altLang="en-US" dirty="0" smtClean="0"/>
              <a:t>使得能夠獨立於他們原生地支持</a:t>
            </a:r>
            <a:r>
              <a:rPr lang="en-US" altLang="zh-TW" dirty="0" smtClean="0"/>
              <a:t>WS</a:t>
            </a:r>
            <a:r>
              <a:rPr lang="zh-TW" altLang="en-US" dirty="0" smtClean="0"/>
              <a:t>的所有設備的抽象，被包裝和表示為較高系統上的服務。</a:t>
            </a:r>
            <a:endParaRPr lang="en-US" altLang="zh-TW" dirty="0" smtClean="0"/>
          </a:p>
          <a:p>
            <a:r>
              <a:rPr lang="en-US" altLang="zh-TW" dirty="0" smtClean="0"/>
              <a:t>-</a:t>
            </a:r>
            <a:r>
              <a:rPr lang="zh-TW" altLang="en-US" dirty="0" smtClean="0"/>
              <a:t>此層還提供了在設備上運行遠程安裝或更新軟體的統一視圖</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16</a:t>
            </a:fld>
            <a:endParaRPr lang="es-ES"/>
          </a:p>
        </p:txBody>
      </p:sp>
    </p:spTree>
    <p:extLst>
      <p:ext uri="{BB962C8B-B14F-4D97-AF65-F5344CB8AC3E}">
        <p14:creationId xmlns:p14="http://schemas.microsoft.com/office/powerpoint/2010/main" val="205022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裝置和協議</a:t>
            </a:r>
            <a:endParaRPr lang="en-US" altLang="zh-TW" dirty="0" smtClean="0"/>
          </a:p>
          <a:p>
            <a:r>
              <a:rPr lang="en-US" altLang="zh-TW" dirty="0" smtClean="0"/>
              <a:t>-</a:t>
            </a:r>
            <a:r>
              <a:rPr lang="zh-TW" altLang="en-US" dirty="0" smtClean="0"/>
              <a:t>包括通過多種協議連接到基礎設施的實際設備</a:t>
            </a:r>
            <a:endParaRPr lang="en-US" altLang="zh-TW" dirty="0" smtClean="0"/>
          </a:p>
          <a:p>
            <a:r>
              <a:rPr lang="en-US" altLang="zh-TW" dirty="0" smtClean="0"/>
              <a:t>-</a:t>
            </a:r>
            <a:r>
              <a:rPr lang="zh-TW" altLang="en-US" dirty="0" smtClean="0"/>
              <a:t>相應的套件需要到位，以便它們可以無縫集成到</a:t>
            </a:r>
            <a:r>
              <a:rPr lang="en-US" altLang="zh-TW" dirty="0" smtClean="0"/>
              <a:t>SIA</a:t>
            </a:r>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17</a:t>
            </a:fld>
            <a:endParaRPr lang="es-ES"/>
          </a:p>
        </p:txBody>
      </p:sp>
    </p:spTree>
    <p:extLst>
      <p:ext uri="{BB962C8B-B14F-4D97-AF65-F5344CB8AC3E}">
        <p14:creationId xmlns:p14="http://schemas.microsoft.com/office/powerpoint/2010/main" val="383545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本地發現單元</a:t>
            </a:r>
            <a:r>
              <a:rPr lang="en-US" altLang="zh-TW" dirty="0" smtClean="0"/>
              <a:t>(LDU)</a:t>
            </a:r>
          </a:p>
          <a:p>
            <a:r>
              <a:rPr lang="zh-TW" altLang="en-US" dirty="0" smtClean="0"/>
              <a:t>    為了實現</a:t>
            </a:r>
            <a:r>
              <a:rPr lang="en-US" altLang="zh-TW" dirty="0" smtClean="0"/>
              <a:t>P2P</a:t>
            </a:r>
            <a:r>
              <a:rPr lang="zh-TW" altLang="en-US" dirty="0" smtClean="0"/>
              <a:t>方式的發現和交互，實現了本地</a:t>
            </a:r>
            <a:r>
              <a:rPr lang="en-US" altLang="zh-TW" dirty="0" smtClean="0"/>
              <a:t>gateway/</a:t>
            </a:r>
            <a:r>
              <a:rPr lang="zh-TW" altLang="en-US" dirty="0" smtClean="0"/>
              <a:t>服務中介器。</a:t>
            </a:r>
          </a:p>
          <a:p>
            <a:r>
              <a:rPr lang="zh-TW" altLang="en-US" dirty="0" smtClean="0"/>
              <a:t>    </a:t>
            </a:r>
            <a:endParaRPr lang="en-US" altLang="zh-TW" dirty="0" smtClean="0"/>
          </a:p>
          <a:p>
            <a:r>
              <a:rPr lang="en-US" altLang="zh-TW" dirty="0" smtClean="0"/>
              <a:t>    LDU</a:t>
            </a:r>
            <a:r>
              <a:rPr lang="zh-TW" altLang="en-US" dirty="0" smtClean="0"/>
              <a:t>將啟用對內部設備的動態發現及其與</a:t>
            </a:r>
            <a:r>
              <a:rPr lang="en-US" altLang="zh-TW" dirty="0" smtClean="0"/>
              <a:t>SIA</a:t>
            </a:r>
            <a:r>
              <a:rPr lang="zh-TW" altLang="en-US" dirty="0" smtClean="0"/>
              <a:t>的耦合。</a:t>
            </a:r>
          </a:p>
          <a:p>
            <a:r>
              <a:rPr lang="zh-TW" altLang="en-US" dirty="0" smtClean="0"/>
              <a:t>    </a:t>
            </a:r>
            <a:endParaRPr lang="en-US" altLang="zh-TW" dirty="0" smtClean="0"/>
          </a:p>
          <a:p>
            <a:r>
              <a:rPr lang="en-US" altLang="zh-TW" dirty="0" smtClean="0"/>
              <a:t>    SIA</a:t>
            </a:r>
            <a:r>
              <a:rPr lang="zh-TW" altLang="en-US" dirty="0" smtClean="0"/>
              <a:t>已被用於幾種場景，作為本地和企業系統中不同設備之間集成的概念證明。</a:t>
            </a:r>
          </a:p>
          <a:p>
            <a:r>
              <a:rPr lang="zh-TW" altLang="en-US" dirty="0" smtClean="0"/>
              <a:t>    </a:t>
            </a:r>
            <a:endParaRPr lang="en-US" altLang="zh-TW" dirty="0" smtClean="0"/>
          </a:p>
          <a:p>
            <a:r>
              <a:rPr lang="en-US" altLang="zh-TW" dirty="0" smtClean="0"/>
              <a:t>    </a:t>
            </a:r>
            <a:r>
              <a:rPr lang="zh-TW" altLang="en-US" dirty="0" smtClean="0"/>
              <a:t>範例：通過使用感測器和</a:t>
            </a:r>
            <a:r>
              <a:rPr lang="en-US" altLang="zh-TW" dirty="0" smtClean="0"/>
              <a:t>gateway</a:t>
            </a:r>
            <a:r>
              <a:rPr lang="zh-TW" altLang="en-US" dirty="0" smtClean="0"/>
              <a:t>進行被動能源監控。</a:t>
            </a:r>
          </a:p>
          <a:p>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18</a:t>
            </a:fld>
            <a:endParaRPr lang="es-ES"/>
          </a:p>
        </p:txBody>
      </p:sp>
    </p:spTree>
    <p:extLst>
      <p:ext uri="{BB962C8B-B14F-4D97-AF65-F5344CB8AC3E}">
        <p14:creationId xmlns:p14="http://schemas.microsoft.com/office/powerpoint/2010/main" val="278826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IMC-AESOP</a:t>
            </a:r>
          </a:p>
          <a:p>
            <a:r>
              <a:rPr lang="en-US" altLang="zh-TW" dirty="0" smtClean="0"/>
              <a:t>-IMC-AESOP</a:t>
            </a:r>
            <a:r>
              <a:rPr lang="zh-TW" altLang="en-US" dirty="0" smtClean="0"/>
              <a:t>項目是一個歐洲研究和開發項目，是</a:t>
            </a:r>
            <a:r>
              <a:rPr lang="en-US" altLang="zh-TW" dirty="0" smtClean="0"/>
              <a:t>2010</a:t>
            </a:r>
            <a:r>
              <a:rPr lang="zh-TW" altLang="en-US" dirty="0" smtClean="0"/>
              <a:t>年</a:t>
            </a:r>
            <a:r>
              <a:rPr lang="en-US" altLang="zh-TW" dirty="0" smtClean="0"/>
              <a:t>9</a:t>
            </a:r>
            <a:r>
              <a:rPr lang="zh-TW" altLang="en-US" dirty="0" smtClean="0"/>
              <a:t>月至</a:t>
            </a:r>
            <a:r>
              <a:rPr lang="en-US" altLang="zh-TW" dirty="0" smtClean="0"/>
              <a:t>2013</a:t>
            </a:r>
            <a:r>
              <a:rPr lang="zh-TW" altLang="en-US" dirty="0" smtClean="0"/>
              <a:t>年</a:t>
            </a:r>
            <a:r>
              <a:rPr lang="en-US" altLang="zh-TW" dirty="0" smtClean="0"/>
              <a:t>12</a:t>
            </a:r>
            <a:r>
              <a:rPr lang="zh-TW" altLang="en-US" dirty="0" smtClean="0"/>
              <a:t>月歐盟第七個框架計劃的合作項目計劃的一部分。</a:t>
            </a:r>
            <a:endParaRPr lang="en-US" altLang="zh-TW" dirty="0" smtClean="0"/>
          </a:p>
          <a:p>
            <a:r>
              <a:rPr lang="en-US" altLang="zh-TW" dirty="0" smtClean="0"/>
              <a:t>-</a:t>
            </a:r>
            <a:r>
              <a:rPr lang="zh-TW" altLang="en-US" dirty="0" smtClean="0"/>
              <a:t>該項目超越了支持</a:t>
            </a:r>
            <a:r>
              <a:rPr lang="en-US" altLang="zh-TW" dirty="0" smtClean="0"/>
              <a:t>WS</a:t>
            </a:r>
            <a:r>
              <a:rPr lang="zh-TW" altLang="en-US" dirty="0" smtClean="0"/>
              <a:t>的裝置並走向雲端，以利用其優勢，如資源靈活性，可擴展性。</a:t>
            </a:r>
            <a:endParaRPr lang="en-US" altLang="zh-TW" dirty="0" smtClean="0"/>
          </a:p>
          <a:p>
            <a:r>
              <a:rPr lang="en-US" altLang="zh-TW" dirty="0" smtClean="0"/>
              <a:t>-</a:t>
            </a:r>
            <a:r>
              <a:rPr lang="zh-TW" altLang="en-US" dirty="0" smtClean="0"/>
              <a:t>成果是一個高度動態的平面信息驅動的基礎設施，將能夠快速發展更好和更有效的下一代工業應用，同時滿足現代企業所需的敏捷性。</a:t>
            </a:r>
            <a:endParaRPr lang="en-US" altLang="zh-TW" dirty="0" smtClean="0"/>
          </a:p>
          <a:p>
            <a:r>
              <a:rPr lang="en-US" altLang="zh-TW" dirty="0" smtClean="0"/>
              <a:t>-IMC-AESOP</a:t>
            </a:r>
            <a:r>
              <a:rPr lang="zh-TW" altLang="en-US" dirty="0" smtClean="0"/>
              <a:t>主要實現基於</a:t>
            </a:r>
            <a:r>
              <a:rPr lang="en-US" altLang="zh-TW" dirty="0" err="1" smtClean="0"/>
              <a:t>SoA</a:t>
            </a:r>
            <a:r>
              <a:rPr lang="zh-TW" altLang="en-US" dirty="0" smtClean="0"/>
              <a:t>的下一代</a:t>
            </a:r>
            <a:r>
              <a:rPr lang="en-US" altLang="zh-TW" dirty="0" smtClean="0"/>
              <a:t>SCADA</a:t>
            </a:r>
            <a:r>
              <a:rPr lang="zh-TW" altLang="en-US" dirty="0" smtClean="0"/>
              <a:t>（監控和數據採集）</a:t>
            </a:r>
            <a:r>
              <a:rPr lang="en-US" altLang="zh-TW" dirty="0" smtClean="0"/>
              <a:t>/ DCS</a:t>
            </a:r>
            <a:r>
              <a:rPr lang="zh-TW" altLang="en-US" dirty="0" smtClean="0"/>
              <a:t>（分佈式控制系統）系統，用於過程控制應用。</a:t>
            </a:r>
            <a:endParaRPr lang="en-US" altLang="zh-TW"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19</a:t>
            </a:fld>
            <a:endParaRPr lang="es-ES"/>
          </a:p>
        </p:txBody>
      </p:sp>
    </p:spTree>
    <p:extLst>
      <p:ext uri="{BB962C8B-B14F-4D97-AF65-F5344CB8AC3E}">
        <p14:creationId xmlns:p14="http://schemas.microsoft.com/office/powerpoint/2010/main" val="89364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MES - </a:t>
            </a:r>
            <a:r>
              <a:rPr lang="zh-TW" altLang="en-US" dirty="0" smtClean="0"/>
              <a:t>製造執行系統</a:t>
            </a:r>
          </a:p>
          <a:p>
            <a:r>
              <a:rPr lang="en-US" altLang="zh-TW" dirty="0" smtClean="0"/>
              <a:t>ERP - </a:t>
            </a:r>
            <a:r>
              <a:rPr lang="zh-TW" altLang="en-US" dirty="0" smtClean="0"/>
              <a:t>企業資源規劃系統</a:t>
            </a:r>
          </a:p>
          <a:p>
            <a:r>
              <a:rPr lang="en-US" altLang="zh-TW" dirty="0" smtClean="0"/>
              <a:t>SCADA - </a:t>
            </a:r>
            <a:r>
              <a:rPr lang="zh-TW" altLang="en-US" dirty="0" smtClean="0"/>
              <a:t>監控和數據採集</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20</a:t>
            </a:fld>
            <a:endParaRPr lang="es-ES"/>
          </a:p>
        </p:txBody>
      </p:sp>
    </p:spTree>
    <p:extLst>
      <p:ext uri="{BB962C8B-B14F-4D97-AF65-F5344CB8AC3E}">
        <p14:creationId xmlns:p14="http://schemas.microsoft.com/office/powerpoint/2010/main" val="395788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593">
              <a:defRPr/>
            </a:pPr>
            <a:r>
              <a:rPr lang="en-US" altLang="zh-TW" smtClean="0"/>
              <a:t>e </a:t>
            </a:r>
            <a:r>
              <a:rPr lang="zh-TW" altLang="en-US" smtClean="0"/>
              <a:t>醫療</a:t>
            </a:r>
            <a:endParaRPr lang="en-US" altLang="zh-TW" smtClean="0"/>
          </a:p>
          <a:p>
            <a:endParaRPr lang="zh-TW" altLang="en-US" smtClean="0"/>
          </a:p>
        </p:txBody>
      </p:sp>
    </p:spTree>
    <p:extLst>
      <p:ext uri="{BB962C8B-B14F-4D97-AF65-F5344CB8AC3E}">
        <p14:creationId xmlns:p14="http://schemas.microsoft.com/office/powerpoint/2010/main" val="357709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IMC-AESOP</a:t>
            </a:r>
            <a:r>
              <a:rPr lang="zh-TW" altLang="en-US" dirty="0" smtClean="0"/>
              <a:t>架構圖</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21</a:t>
            </a:fld>
            <a:endParaRPr lang="es-ES"/>
          </a:p>
        </p:txBody>
      </p:sp>
    </p:spTree>
    <p:extLst>
      <p:ext uri="{BB962C8B-B14F-4D97-AF65-F5344CB8AC3E}">
        <p14:creationId xmlns:p14="http://schemas.microsoft.com/office/powerpoint/2010/main" val="3535181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挑戰</a:t>
            </a:r>
            <a:endParaRPr lang="en-US" altLang="zh-TW" dirty="0" smtClean="0"/>
          </a:p>
          <a:p>
            <a:r>
              <a:rPr lang="en-US" altLang="zh-TW" dirty="0" smtClean="0"/>
              <a:t>-</a:t>
            </a:r>
            <a:r>
              <a:rPr lang="zh-TW" altLang="en-US" dirty="0" smtClean="0"/>
              <a:t>將關鍵功能外包給雲端。</a:t>
            </a:r>
            <a:endParaRPr lang="en-US" altLang="zh-TW" dirty="0" smtClean="0"/>
          </a:p>
          <a:p>
            <a:r>
              <a:rPr lang="en-US" altLang="zh-TW" dirty="0" smtClean="0"/>
              <a:t>-</a:t>
            </a:r>
            <a:r>
              <a:rPr lang="zh-TW" altLang="en-US" dirty="0" smtClean="0"/>
              <a:t>需要進一步研究它在幾種情況下的適用性。</a:t>
            </a:r>
            <a:endParaRPr lang="en-US" altLang="zh-TW" dirty="0" smtClean="0"/>
          </a:p>
          <a:p>
            <a:r>
              <a:rPr lang="zh-TW" altLang="en-US" dirty="0" smtClean="0"/>
              <a:t>  </a:t>
            </a:r>
            <a:r>
              <a:rPr lang="en-US" altLang="zh-TW" dirty="0" smtClean="0"/>
              <a:t>-</a:t>
            </a:r>
            <a:r>
              <a:rPr lang="zh-TW" altLang="en-US" dirty="0" smtClean="0"/>
              <a:t>監控</a:t>
            </a:r>
            <a:endParaRPr lang="en-US" altLang="zh-TW" dirty="0" smtClean="0"/>
          </a:p>
          <a:p>
            <a:r>
              <a:rPr lang="en-US" altLang="zh-TW" dirty="0" smtClean="0"/>
              <a:t>  -</a:t>
            </a:r>
            <a:r>
              <a:rPr lang="zh-TW" altLang="en-US" dirty="0" smtClean="0"/>
              <a:t>即時互動，可信度</a:t>
            </a:r>
            <a:endParaRPr lang="en-US" altLang="zh-TW" dirty="0" smtClean="0"/>
          </a:p>
          <a:p>
            <a:r>
              <a:rPr lang="en-US" altLang="zh-TW" dirty="0" smtClean="0"/>
              <a:t>-</a:t>
            </a:r>
            <a:r>
              <a:rPr lang="zh-TW" altLang="en-US" dirty="0" smtClean="0"/>
              <a:t>安全</a:t>
            </a:r>
            <a:r>
              <a:rPr lang="en-US" altLang="zh-TW" dirty="0" smtClean="0"/>
              <a:t>(</a:t>
            </a:r>
            <a:r>
              <a:rPr lang="en-US" altLang="zh-TW" sz="1200" dirty="0" smtClean="0"/>
              <a:t>Safety</a:t>
            </a:r>
            <a:r>
              <a:rPr lang="en-US" altLang="zh-TW" dirty="0" smtClean="0"/>
              <a:t>)</a:t>
            </a:r>
            <a:r>
              <a:rPr lang="zh-TW" altLang="en-US" dirty="0" smtClean="0"/>
              <a:t>，可維護性和安全性</a:t>
            </a:r>
            <a:r>
              <a:rPr lang="en-US" altLang="zh-TW" dirty="0" smtClean="0"/>
              <a:t>(security)</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22</a:t>
            </a:fld>
            <a:endParaRPr lang="es-ES"/>
          </a:p>
        </p:txBody>
      </p:sp>
    </p:spTree>
    <p:extLst>
      <p:ext uri="{BB962C8B-B14F-4D97-AF65-F5344CB8AC3E}">
        <p14:creationId xmlns:p14="http://schemas.microsoft.com/office/powerpoint/2010/main" val="2693619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總結</a:t>
            </a:r>
            <a:endParaRPr lang="en-US" altLang="zh-TW" dirty="0" smtClean="0"/>
          </a:p>
          <a:p>
            <a:r>
              <a:rPr lang="en-US" altLang="zh-TW" dirty="0" smtClean="0"/>
              <a:t>-</a:t>
            </a:r>
            <a:r>
              <a:rPr lang="zh-TW" altLang="en-US" dirty="0" smtClean="0"/>
              <a:t>服務導向的方法在現今的設備層面是可能的，並且帶來了過往僅對企業系統的設計者和管理者的好處</a:t>
            </a:r>
            <a:endParaRPr lang="en-US" altLang="zh-TW" dirty="0" smtClean="0"/>
          </a:p>
          <a:p>
            <a:r>
              <a:rPr lang="en-US" altLang="zh-TW" dirty="0" smtClean="0"/>
              <a:t>-</a:t>
            </a:r>
            <a:r>
              <a:rPr lang="zh-TW" altLang="en-US" dirty="0" smtClean="0"/>
              <a:t>雖然出現了幾個新的議題，最新的願景描述了一個完全動態可客制的基礎設施，利用設備和雲層次的最佳品種的功能，以授權下一代應用程序和服務。</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23</a:t>
            </a:fld>
            <a:endParaRPr lang="es-ES"/>
          </a:p>
        </p:txBody>
      </p:sp>
    </p:spTree>
    <p:extLst>
      <p:ext uri="{BB962C8B-B14F-4D97-AF65-F5344CB8AC3E}">
        <p14:creationId xmlns:p14="http://schemas.microsoft.com/office/powerpoint/2010/main" val="68013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945B3CF-F153-4927-8AED-0C2B4E88460B}" type="slidenum">
              <a:rPr lang="es-ES" smtClean="0"/>
              <a:t>24</a:t>
            </a:fld>
            <a:endParaRPr lang="es-ES"/>
          </a:p>
        </p:txBody>
      </p:sp>
    </p:spTree>
    <p:extLst>
      <p:ext uri="{BB962C8B-B14F-4D97-AF65-F5344CB8AC3E}">
        <p14:creationId xmlns:p14="http://schemas.microsoft.com/office/powerpoint/2010/main" val="188398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593">
              <a:defRPr/>
            </a:pPr>
            <a:r>
              <a:rPr lang="en-US" altLang="zh-TW" smtClean="0"/>
              <a:t>e </a:t>
            </a:r>
            <a:r>
              <a:rPr lang="zh-TW" altLang="en-US" smtClean="0"/>
              <a:t>醫療</a:t>
            </a:r>
            <a:endParaRPr lang="en-US" altLang="zh-TW" smtClean="0"/>
          </a:p>
          <a:p>
            <a:endParaRPr lang="zh-TW" altLang="en-US" smtClean="0"/>
          </a:p>
        </p:txBody>
      </p:sp>
    </p:spTree>
    <p:extLst>
      <p:ext uri="{BB962C8B-B14F-4D97-AF65-F5344CB8AC3E}">
        <p14:creationId xmlns:p14="http://schemas.microsoft.com/office/powerpoint/2010/main" val="996764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長庚大學</a:t>
            </a:r>
            <a:r>
              <a:rPr lang="en-US" altLang="zh-TW" smtClean="0"/>
              <a:t>-</a:t>
            </a:r>
            <a:r>
              <a:rPr lang="zh-TW" altLang="en-US" smtClean="0"/>
              <a:t>智慧型高齡者照護用臨床醫材研發計畫</a:t>
            </a:r>
            <a:endParaRPr lang="en-US" altLang="zh-TW" smtClean="0"/>
          </a:p>
          <a:p>
            <a:endParaRPr lang="en-US" altLang="en-US" smtClean="0">
              <a:ea typeface="新細明體" panose="02020500000000000000" pitchFamily="18" charset="-120"/>
            </a:endParaRPr>
          </a:p>
          <a:p>
            <a:r>
              <a:rPr lang="zh-TW" altLang="en-US" smtClean="0">
                <a:latin typeface="Tahoma" panose="020B0604030504040204" pitchFamily="34" charset="0"/>
              </a:rPr>
              <a:t>高齡生活居家閘道與社區平台</a:t>
            </a:r>
            <a:endParaRPr lang="en-US" altLang="zh-TW" smtClean="0">
              <a:latin typeface="Tahoma" panose="020B0604030504040204" pitchFamily="34" charset="0"/>
            </a:endParaRPr>
          </a:p>
          <a:p>
            <a:endParaRPr lang="en-US" altLang="en-US" smtClean="0">
              <a:latin typeface="Tahoma" panose="020B0604030504040204" pitchFamily="34" charset="0"/>
              <a:ea typeface="新細明體" panose="02020500000000000000" pitchFamily="18" charset="-120"/>
            </a:endParaRPr>
          </a:p>
          <a:p>
            <a:r>
              <a:rPr lang="zh-TW" altLang="en-US" smtClean="0">
                <a:solidFill>
                  <a:srgbClr val="280478"/>
                </a:solidFill>
              </a:rPr>
              <a:t>長庚大學</a:t>
            </a:r>
            <a:r>
              <a:rPr lang="en-US" altLang="zh-TW" smtClean="0">
                <a:solidFill>
                  <a:srgbClr val="280478"/>
                </a:solidFill>
              </a:rPr>
              <a:t>-</a:t>
            </a:r>
            <a:r>
              <a:rPr lang="zh-TW" altLang="en-US" smtClean="0">
                <a:solidFill>
                  <a:srgbClr val="280478"/>
                </a:solidFill>
              </a:rPr>
              <a:t>銀髮族退化偵測與健康促進</a:t>
            </a:r>
            <a:endParaRPr lang="en-US" altLang="zh-TW" smtClean="0">
              <a:solidFill>
                <a:srgbClr val="280478"/>
              </a:solidFill>
            </a:endParaRPr>
          </a:p>
          <a:p>
            <a:endParaRPr lang="en-US" altLang="zh-TW" smtClean="0">
              <a:solidFill>
                <a:srgbClr val="280478"/>
              </a:solidFill>
            </a:endParaRPr>
          </a:p>
          <a:p>
            <a:r>
              <a:rPr lang="zh-TW" altLang="en-US" smtClean="0">
                <a:solidFill>
                  <a:srgbClr val="280478"/>
                </a:solidFill>
              </a:rPr>
              <a:t>健康促進與照護平台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A8DB36E5-96DD-4BCC-B098-798B392BF4E8}" type="slidenum">
              <a:rPr lang="zh-TW" altLang="en-US">
                <a:latin typeface="Calibri" panose="020F0502020204030204" pitchFamily="34" charset="0"/>
              </a:rPr>
              <a:pPr eaLnBrk="1" hangingPunct="1"/>
              <a:t>26</a:t>
            </a:fld>
            <a:endParaRPr lang="zh-TW" altLang="en-US">
              <a:latin typeface="Calibri" panose="020F0502020204030204" pitchFamily="34" charset="0"/>
            </a:endParaRPr>
          </a:p>
        </p:txBody>
      </p:sp>
    </p:spTree>
    <p:extLst>
      <p:ext uri="{BB962C8B-B14F-4D97-AF65-F5344CB8AC3E}">
        <p14:creationId xmlns:p14="http://schemas.microsoft.com/office/powerpoint/2010/main" val="1211925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1635" indent="-511635"/>
            <a:r>
              <a:rPr lang="zh-TW" altLang="en-US" smtClean="0"/>
              <a:t>長庚大學</a:t>
            </a:r>
            <a:r>
              <a:rPr lang="en-US" altLang="zh-TW" smtClean="0"/>
              <a:t>-</a:t>
            </a:r>
            <a:r>
              <a:rPr lang="zh-TW" altLang="en-US" smtClean="0"/>
              <a:t>智慧型高齡者照護用臨床醫材研發計畫</a:t>
            </a:r>
            <a:endParaRPr lang="en-US" altLang="zh-TW" smtClean="0">
              <a:latin typeface="Tahoma" panose="020B0604030504040204" pitchFamily="34" charset="0"/>
            </a:endParaRPr>
          </a:p>
          <a:p>
            <a:pPr marL="511635" indent="-511635"/>
            <a:endParaRPr lang="en-US" altLang="zh-TW" smtClean="0">
              <a:latin typeface="Tahoma" panose="020B0604030504040204" pitchFamily="34" charset="0"/>
            </a:endParaRPr>
          </a:p>
          <a:p>
            <a:pPr marL="511635" indent="-511635"/>
            <a:r>
              <a:rPr lang="zh-TW" altLang="en-US" smtClean="0">
                <a:latin typeface="Tahoma" panose="020B0604030504040204" pitchFamily="34" charset="0"/>
              </a:rPr>
              <a:t>穿戴型隨身照護資材</a:t>
            </a:r>
            <a:endParaRPr lang="en-US" altLang="zh-TW" smtClean="0">
              <a:latin typeface="Tahoma" panose="020B0604030504040204" pitchFamily="34" charset="0"/>
            </a:endParaRPr>
          </a:p>
          <a:p>
            <a:pPr marL="511635" indent="-511635"/>
            <a:endParaRPr lang="en-US" altLang="zh-TW" smtClean="0">
              <a:latin typeface="Tahoma" panose="020B0604030504040204" pitchFamily="34" charset="0"/>
            </a:endParaRPr>
          </a:p>
          <a:p>
            <a:pPr marL="511635" indent="-511635"/>
            <a:r>
              <a:rPr lang="zh-TW" altLang="en-US" smtClean="0">
                <a:latin typeface="Tahoma" panose="020B0604030504040204" pitchFamily="34" charset="0"/>
              </a:rPr>
              <a:t>機能強化行動照護醫材研發</a:t>
            </a:r>
            <a:endParaRPr lang="en-US" altLang="zh-TW" smtClean="0">
              <a:latin typeface="Tahoma" panose="020B0604030504040204" pitchFamily="34" charset="0"/>
            </a:endParaRPr>
          </a:p>
          <a:p>
            <a:pPr marL="511635" indent="-511635"/>
            <a:endParaRPr lang="en-US" altLang="zh-TW" smtClean="0">
              <a:latin typeface="Tahoma" panose="020B0604030504040204" pitchFamily="34" charset="0"/>
            </a:endParaRPr>
          </a:p>
          <a:p>
            <a:pPr marL="511635" indent="-511635"/>
            <a:r>
              <a:rPr lang="zh-TW" altLang="en-US" smtClean="0">
                <a:latin typeface="Tahoma" panose="020B0604030504040204" pitchFamily="34" charset="0"/>
              </a:rPr>
              <a:t>臨床互動</a:t>
            </a:r>
            <a:r>
              <a:rPr lang="en-US" altLang="zh-TW" smtClean="0">
                <a:latin typeface="Tahoma" panose="020B0604030504040204" pitchFamily="34" charset="0"/>
              </a:rPr>
              <a:t>Dr.e</a:t>
            </a:r>
            <a:r>
              <a:rPr lang="zh-TW" altLang="en-US" smtClean="0">
                <a:latin typeface="Tahoma" panose="020B0604030504040204" pitchFamily="34" charset="0"/>
              </a:rPr>
              <a:t>高齡者照護用醫材臨床試驗與功能測試</a:t>
            </a:r>
            <a:endParaRPr lang="en-US" altLang="zh-TW" smtClean="0">
              <a:latin typeface="Tahoma" panose="020B0604030504040204" pitchFamily="34" charset="0"/>
            </a:endParaRPr>
          </a:p>
          <a:p>
            <a:pPr marL="511635" indent="-511635"/>
            <a:endParaRPr lang="en-US" altLang="zh-TW" smtClean="0">
              <a:latin typeface="Tahoma" panose="020B0604030504040204" pitchFamily="34" charset="0"/>
            </a:endParaRPr>
          </a:p>
          <a:p>
            <a:pPr marL="511635" indent="-511635"/>
            <a:r>
              <a:rPr lang="zh-TW" altLang="en-US" smtClean="0">
                <a:latin typeface="Tahoma" panose="020B0604030504040204" pitchFamily="34" charset="0"/>
              </a:rPr>
              <a:t>產業融整推動辦公室</a:t>
            </a:r>
            <a:endParaRPr lang="en-US" altLang="zh-TW" smtClean="0">
              <a:latin typeface="Tahoma" panose="020B0604030504040204" pitchFamily="34" charset="0"/>
            </a:endParaRPr>
          </a:p>
          <a:p>
            <a:pPr marL="511635" indent="-511635"/>
            <a:endParaRPr lang="en-US" altLang="zh-TW" smtClean="0">
              <a:latin typeface="Tahoma" panose="020B0604030504040204" pitchFamily="34" charset="0"/>
            </a:endParaRPr>
          </a:p>
          <a:p>
            <a:pPr marL="511635" indent="-511635"/>
            <a:r>
              <a:rPr lang="zh-TW" altLang="en-US" smtClean="0">
                <a:latin typeface="Tahoma" panose="020B0604030504040204" pitchFamily="34" charset="0"/>
              </a:rPr>
              <a:t>協同研發專案管理</a:t>
            </a:r>
            <a:endParaRPr lang="en-US" altLang="zh-TW" smtClean="0">
              <a:latin typeface="Tahoma" panose="020B0604030504040204" pitchFamily="34" charset="0"/>
            </a:endParaRP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68D7762-42DD-4AD0-BD65-8C4FAA8D30AF}" type="slidenum">
              <a:rPr lang="zh-TW" altLang="en-US">
                <a:latin typeface="Calibri" panose="020F0502020204030204" pitchFamily="34" charset="0"/>
              </a:rPr>
              <a:pPr eaLnBrk="1" hangingPunct="1"/>
              <a:t>27</a:t>
            </a:fld>
            <a:endParaRPr lang="zh-TW" altLang="en-US">
              <a:latin typeface="Calibri" panose="020F0502020204030204" pitchFamily="34" charset="0"/>
            </a:endParaRPr>
          </a:p>
        </p:txBody>
      </p:sp>
    </p:spTree>
    <p:extLst>
      <p:ext uri="{BB962C8B-B14F-4D97-AF65-F5344CB8AC3E}">
        <p14:creationId xmlns:p14="http://schemas.microsoft.com/office/powerpoint/2010/main" val="2896829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latin typeface="Tahoma" panose="020B0604030504040204" pitchFamily="34" charset="0"/>
              </a:rPr>
              <a:t>隨身照護醫材</a:t>
            </a:r>
            <a:endParaRPr lang="en-US" altLang="zh-TW" dirty="0" smtClean="0">
              <a:latin typeface="Tahoma" panose="020B0604030504040204" pitchFamily="34" charset="0"/>
            </a:endParaRPr>
          </a:p>
          <a:p>
            <a:endParaRPr lang="en-US" altLang="zh-TW" dirty="0" smtClean="0">
              <a:latin typeface="Tahoma" panose="020B0604030504040204" pitchFamily="34" charset="0"/>
            </a:endParaRPr>
          </a:p>
          <a:p>
            <a:r>
              <a:rPr lang="zh-TW" altLang="en-US" sz="2000" dirty="0">
                <a:latin typeface="Tahoma" panose="020B0604030504040204" pitchFamily="34" charset="0"/>
              </a:rPr>
              <a:t>隨身照護腕錶</a:t>
            </a:r>
            <a:endParaRPr lang="en-US" altLang="zh-TW" sz="2000" dirty="0">
              <a:latin typeface="Tahoma" panose="020B0604030504040204" pitchFamily="34" charset="0"/>
            </a:endParaRPr>
          </a:p>
          <a:p>
            <a:pPr marL="1084139" lvl="1" indent="-442539"/>
            <a:r>
              <a:rPr lang="zh-TW" altLang="en-US" dirty="0" smtClean="0">
                <a:latin typeface="Tahoma" panose="020B0604030504040204" pitchFamily="34" charset="0"/>
              </a:rPr>
              <a:t>生命感測與手錶結合</a:t>
            </a:r>
            <a:endParaRPr lang="en-US" altLang="zh-TW" dirty="0" smtClean="0">
              <a:latin typeface="Tahoma" panose="020B0604030504040204" pitchFamily="34" charset="0"/>
            </a:endParaRPr>
          </a:p>
          <a:p>
            <a:pPr marL="1084139" lvl="1" indent="-442539"/>
            <a:r>
              <a:rPr lang="zh-TW" altLang="en-US" dirty="0" smtClean="0">
                <a:latin typeface="Tahoma" panose="020B0604030504040204" pitchFamily="34" charset="0"/>
              </a:rPr>
              <a:t>功能：時間、用藥、天氣狀況的提醒機制</a:t>
            </a:r>
            <a:endParaRPr lang="en-US" altLang="zh-TW" dirty="0" smtClean="0">
              <a:latin typeface="Tahoma" panose="020B0604030504040204" pitchFamily="34" charset="0"/>
            </a:endParaRPr>
          </a:p>
          <a:p>
            <a:r>
              <a:rPr lang="zh-TW" altLang="en-US" sz="2000" dirty="0">
                <a:latin typeface="Tahoma" panose="020B0604030504040204" pitchFamily="34" charset="0"/>
              </a:rPr>
              <a:t>隨身生理監測裝置</a:t>
            </a:r>
            <a:endParaRPr lang="en-US" altLang="zh-TW" sz="2000" dirty="0">
              <a:latin typeface="Tahoma" panose="020B0604030504040204" pitchFamily="34" charset="0"/>
            </a:endParaRPr>
          </a:p>
          <a:p>
            <a:pPr marL="1084139" lvl="1" indent="-442539"/>
            <a:r>
              <a:rPr lang="zh-TW" altLang="en-US" dirty="0" smtClean="0">
                <a:latin typeface="Tahoma" panose="020B0604030504040204" pitchFamily="34" charset="0"/>
              </a:rPr>
              <a:t>即時、連續</a:t>
            </a:r>
            <a:endParaRPr lang="en-US" altLang="zh-TW" dirty="0" smtClean="0">
              <a:latin typeface="Tahoma" panose="020B0604030504040204" pitchFamily="34" charset="0"/>
            </a:endParaRPr>
          </a:p>
          <a:p>
            <a:pPr marL="1084139" lvl="1" indent="-442539"/>
            <a:r>
              <a:rPr lang="zh-TW" altLang="en-US" dirty="0" smtClean="0">
                <a:latin typeface="Tahoma" panose="020B0604030504040204" pitchFamily="34" charset="0"/>
              </a:rPr>
              <a:t>未來應用：過動兒、巴金森症、癲癇</a:t>
            </a:r>
            <a:endParaRPr lang="en-US" altLang="zh-TW" dirty="0" smtClean="0">
              <a:latin typeface="Tahoma" panose="020B0604030504040204" pitchFamily="34" charset="0"/>
            </a:endParaRPr>
          </a:p>
          <a:p>
            <a:endParaRPr lang="zh-TW" altLang="en-US" dirty="0"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66EB68F-A4A8-4B5E-B2A4-11FA9187AEE9}" type="slidenum">
              <a:rPr lang="zh-TW" altLang="en-US">
                <a:latin typeface="Calibri" panose="020F0502020204030204" pitchFamily="34" charset="0"/>
              </a:rPr>
              <a:pPr eaLnBrk="1" hangingPunct="1"/>
              <a:t>28</a:t>
            </a:fld>
            <a:endParaRPr lang="zh-TW" altLang="en-US">
              <a:latin typeface="Calibri" panose="020F0502020204030204" pitchFamily="34" charset="0"/>
            </a:endParaRPr>
          </a:p>
        </p:txBody>
      </p:sp>
    </p:spTree>
    <p:extLst>
      <p:ext uri="{BB962C8B-B14F-4D97-AF65-F5344CB8AC3E}">
        <p14:creationId xmlns:p14="http://schemas.microsoft.com/office/powerpoint/2010/main" val="540312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latin typeface="Tahoma" panose="020B0604030504040204" pitchFamily="34" charset="0"/>
              </a:rPr>
              <a:t>機能強化行動照護醫材</a:t>
            </a:r>
            <a:endParaRPr lang="en-US" altLang="zh-TW" smtClean="0">
              <a:latin typeface="Tahoma" panose="020B0604030504040204" pitchFamily="34" charset="0"/>
            </a:endParaRPr>
          </a:p>
          <a:p>
            <a:endParaRPr lang="en-US" altLang="zh-TW" smtClean="0">
              <a:latin typeface="Tahoma" panose="020B0604030504040204" pitchFamily="34" charset="0"/>
            </a:endParaRPr>
          </a:p>
          <a:p>
            <a:r>
              <a:rPr lang="zh-TW" altLang="en-US" sz="2000">
                <a:latin typeface="Tahoma" panose="020B0604030504040204" pitchFamily="34" charset="0"/>
              </a:rPr>
              <a:t>智慧型人因輔助半自動輪椅暨腳踏復健板</a:t>
            </a:r>
            <a:endParaRPr lang="en-US" altLang="zh-TW" sz="2000">
              <a:latin typeface="Tahoma" panose="020B0604030504040204" pitchFamily="34" charset="0"/>
            </a:endParaRPr>
          </a:p>
          <a:p>
            <a:pPr marL="1084139" lvl="1" indent="-442539"/>
            <a:r>
              <a:rPr lang="zh-TW" altLang="en-US" smtClean="0">
                <a:latin typeface="Tahoma" panose="020B0604030504040204" pitchFamily="34" charset="0"/>
              </a:rPr>
              <a:t>個人健身動力輔助、強化復健需求機能</a:t>
            </a:r>
            <a:endParaRPr lang="en-US" altLang="zh-TW" smtClean="0">
              <a:latin typeface="Tahoma" panose="020B0604030504040204" pitchFamily="34" charset="0"/>
            </a:endParaRPr>
          </a:p>
          <a:p>
            <a:pPr marL="1084139" lvl="1" indent="-442539"/>
            <a:r>
              <a:rPr lang="zh-TW" altLang="en-US" smtClean="0">
                <a:latin typeface="Tahoma" panose="020B0604030504040204" pitchFamily="34" charset="0"/>
              </a:rPr>
              <a:t>遠端網路即時監控導航</a:t>
            </a:r>
            <a:endParaRPr lang="en-US" altLang="zh-TW" smtClean="0">
              <a:latin typeface="Tahoma" panose="020B0604030504040204" pitchFamily="34" charset="0"/>
            </a:endParaRPr>
          </a:p>
          <a:p>
            <a:pPr marL="1084139" lvl="1" indent="-442539"/>
            <a:r>
              <a:rPr lang="zh-TW" altLang="en-US" smtClean="0">
                <a:latin typeface="Tahoma" panose="020B0604030504040204" pitchFamily="34" charset="0"/>
              </a:rPr>
              <a:t>輕巧腳踏板，可做多角度運動，進行腳步復健</a:t>
            </a:r>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DD54A1D-99D6-45DF-9D67-B1D1DC204C1A}" type="slidenum">
              <a:rPr lang="zh-TW" altLang="en-US">
                <a:latin typeface="Calibri" panose="020F0502020204030204" pitchFamily="34" charset="0"/>
              </a:rPr>
              <a:pPr eaLnBrk="1" hangingPunct="1"/>
              <a:t>29</a:t>
            </a:fld>
            <a:endParaRPr lang="zh-TW" altLang="en-US">
              <a:latin typeface="Calibri" panose="020F0502020204030204" pitchFamily="34" charset="0"/>
            </a:endParaRPr>
          </a:p>
        </p:txBody>
      </p:sp>
    </p:spTree>
    <p:extLst>
      <p:ext uri="{BB962C8B-B14F-4D97-AF65-F5344CB8AC3E}">
        <p14:creationId xmlns:p14="http://schemas.microsoft.com/office/powerpoint/2010/main" val="3020133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latin typeface="Tahoma" panose="020B0604030504040204" pitchFamily="34" charset="0"/>
              </a:rPr>
              <a:t>臨床互動模組與系統</a:t>
            </a:r>
            <a:endParaRPr lang="en-US" altLang="zh-TW" dirty="0" smtClean="0">
              <a:latin typeface="Tahoma" panose="020B0604030504040204" pitchFamily="34" charset="0"/>
            </a:endParaRPr>
          </a:p>
          <a:p>
            <a:endParaRPr lang="en-US" altLang="zh-TW" dirty="0" smtClean="0">
              <a:latin typeface="Tahoma" panose="020B0604030504040204" pitchFamily="34" charset="0"/>
            </a:endParaRPr>
          </a:p>
          <a:p>
            <a:r>
              <a:rPr lang="en-US" altLang="zh-TW" sz="2000" dirty="0" err="1">
                <a:latin typeface="Tahoma" panose="020B0604030504040204" pitchFamily="34" charset="0"/>
              </a:rPr>
              <a:t>Dr.e</a:t>
            </a:r>
            <a:r>
              <a:rPr lang="zh-TW" altLang="en-US" sz="2000" dirty="0">
                <a:latin typeface="Tahoma" panose="020B0604030504040204" pitchFamily="34" charset="0"/>
              </a:rPr>
              <a:t>隨身電子醫師</a:t>
            </a:r>
            <a:endParaRPr lang="en-US" altLang="zh-TW" sz="2000" dirty="0">
              <a:latin typeface="Tahoma" panose="020B0604030504040204" pitchFamily="34" charset="0"/>
            </a:endParaRPr>
          </a:p>
          <a:p>
            <a:pPr marL="1084139" lvl="1" indent="-442539"/>
            <a:r>
              <a:rPr lang="zh-TW" altLang="en-US" dirty="0" smtClean="0">
                <a:latin typeface="Tahoma" panose="020B0604030504040204" pitchFamily="34" charset="0"/>
              </a:rPr>
              <a:t>提供慢性疾病緊急狀況諮詢系統</a:t>
            </a:r>
            <a:endParaRPr lang="en-US" altLang="zh-TW" dirty="0" smtClean="0">
              <a:latin typeface="Tahoma" panose="020B0604030504040204" pitchFamily="34" charset="0"/>
            </a:endParaRPr>
          </a:p>
          <a:p>
            <a:pPr marL="1084139" lvl="1" indent="-442539"/>
            <a:r>
              <a:rPr lang="zh-TW" altLang="en-US" dirty="0" smtClean="0">
                <a:latin typeface="Tahoma" panose="020B0604030504040204" pitchFamily="34" charset="0"/>
              </a:rPr>
              <a:t>血壓監控通報小幫手</a:t>
            </a:r>
            <a:endParaRPr lang="en-US" altLang="zh-TW" dirty="0" smtClean="0">
              <a:latin typeface="Tahoma" panose="020B0604030504040204" pitchFamily="34" charset="0"/>
            </a:endParaRPr>
          </a:p>
          <a:p>
            <a:r>
              <a:rPr lang="zh-TW" altLang="en-US" sz="2000" dirty="0">
                <a:latin typeface="Tahoma" panose="020B0604030504040204" pitchFamily="34" charset="0"/>
              </a:rPr>
              <a:t>代謝症候群健康管理系統</a:t>
            </a:r>
            <a:endParaRPr lang="en-US" altLang="zh-TW" sz="2000" dirty="0">
              <a:latin typeface="Tahoma" panose="020B0604030504040204" pitchFamily="34" charset="0"/>
            </a:endParaRPr>
          </a:p>
          <a:p>
            <a:pPr marL="1084139" lvl="1" indent="-442539"/>
            <a:r>
              <a:rPr lang="zh-TW" altLang="en-US" dirty="0" smtClean="0">
                <a:latin typeface="Tahoma" panose="020B0604030504040204" pitchFamily="34" charset="0"/>
              </a:rPr>
              <a:t>提供自我健康管理模組（不同診斷路徑與身體狀況）</a:t>
            </a:r>
            <a:endParaRPr lang="en-US" altLang="zh-TW" dirty="0" smtClean="0">
              <a:latin typeface="Tahoma" panose="020B0604030504040204" pitchFamily="34" charset="0"/>
            </a:endParaRPr>
          </a:p>
          <a:p>
            <a:pPr marL="1084139" lvl="1" indent="-442539"/>
            <a:r>
              <a:rPr lang="zh-TW" altLang="en-US" dirty="0" smtClean="0">
                <a:latin typeface="Tahoma" panose="020B0604030504040204" pitchFamily="34" charset="0"/>
              </a:rPr>
              <a:t>提供自動分級衛教及個人化飲食運動建議</a:t>
            </a:r>
            <a:endParaRPr lang="en-US" altLang="zh-TW" dirty="0" smtClean="0">
              <a:latin typeface="Tahoma" panose="020B0604030504040204" pitchFamily="34" charset="0"/>
            </a:endParaRPr>
          </a:p>
          <a:p>
            <a:pPr marL="1084139" lvl="1" indent="-442539"/>
            <a:r>
              <a:rPr lang="zh-TW" altLang="en-US" dirty="0" smtClean="0">
                <a:latin typeface="Tahoma" panose="020B0604030504040204" pitchFamily="34" charset="0"/>
              </a:rPr>
              <a:t>在家就能自主管理健康</a:t>
            </a:r>
          </a:p>
          <a:p>
            <a:endParaRPr lang="zh-TW" altLang="en-US" dirty="0"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0EC784D-FC5F-41E3-BD77-6C4CC36DC35A}" type="slidenum">
              <a:rPr lang="zh-TW" altLang="en-US">
                <a:latin typeface="Calibri" panose="020F0502020204030204" pitchFamily="34" charset="0"/>
              </a:rPr>
              <a:pPr eaLnBrk="1" hangingPunct="1"/>
              <a:t>30</a:t>
            </a:fld>
            <a:endParaRPr lang="zh-TW" altLang="en-US">
              <a:latin typeface="Calibri" panose="020F0502020204030204" pitchFamily="34" charset="0"/>
            </a:endParaRPr>
          </a:p>
        </p:txBody>
      </p:sp>
    </p:spTree>
    <p:extLst>
      <p:ext uri="{BB962C8B-B14F-4D97-AF65-F5344CB8AC3E}">
        <p14:creationId xmlns:p14="http://schemas.microsoft.com/office/powerpoint/2010/main" val="148138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大綱</a:t>
            </a:r>
            <a:endParaRPr lang="en-US" altLang="zh-TW" dirty="0" smtClean="0"/>
          </a:p>
          <a:p>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a:t>
            </a:r>
            <a:r>
              <a:rPr lang="en-US" altLang="zh-TW" sz="1200" dirty="0" smtClean="0">
                <a:solidFill>
                  <a:prstClr val="black"/>
                </a:solidFill>
              </a:rPr>
              <a:t>Service-oriented architecture(SOA)-based device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a:t>
            </a:r>
            <a:r>
              <a:rPr lang="en-US" altLang="zh-TW" sz="1200" b="1" dirty="0" smtClean="0">
                <a:solidFill>
                  <a:prstClr val="black"/>
                </a:solidFill>
              </a:rPr>
              <a:t>SOCRADES:</a:t>
            </a:r>
            <a:r>
              <a:rPr lang="zh-TW" altLang="en-US" sz="1200" b="1" dirty="0" smtClean="0">
                <a:solidFill>
                  <a:prstClr val="black"/>
                </a:solidFill>
              </a:rPr>
              <a:t>實現企業集成的物聯網</a:t>
            </a:r>
            <a:endParaRPr lang="en-US" altLang="zh-TW" sz="1200" dirty="0" smtClean="0">
              <a:solidFill>
                <a:prstClr val="black"/>
              </a:solidFill>
            </a:endParaRPr>
          </a:p>
          <a:p>
            <a:r>
              <a:rPr lang="en-US" altLang="zh-TW" dirty="0" smtClean="0"/>
              <a:t>‧</a:t>
            </a:r>
            <a:r>
              <a:rPr lang="en-US" altLang="zh-TW" sz="1200" b="1" dirty="0" smtClean="0">
                <a:solidFill>
                  <a:prstClr val="black"/>
                </a:solidFill>
              </a:rPr>
              <a:t>IMC-AESOP:</a:t>
            </a:r>
            <a:r>
              <a:rPr lang="zh-TW" altLang="en-US" sz="1200" b="1" dirty="0" smtClean="0">
                <a:solidFill>
                  <a:prstClr val="black"/>
                </a:solidFill>
              </a:rPr>
              <a:t>從物聯網到雲端物聯網</a:t>
            </a:r>
            <a:endParaRPr lang="en-US" altLang="zh-TW" sz="1200" b="1" dirty="0" smtClean="0">
              <a:solidFill>
                <a:prstClr val="black"/>
              </a:solidFill>
            </a:endParaRPr>
          </a:p>
          <a:p>
            <a:r>
              <a:rPr lang="en-US" altLang="zh-TW" dirty="0" smtClean="0"/>
              <a:t>‧</a:t>
            </a:r>
            <a:r>
              <a:rPr lang="zh-TW" altLang="en-US" dirty="0" smtClean="0"/>
              <a:t>總結</a:t>
            </a:r>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4</a:t>
            </a:fld>
            <a:endParaRPr lang="zh-TW" altLang="en-US"/>
          </a:p>
        </p:txBody>
      </p:sp>
    </p:spTree>
    <p:extLst>
      <p:ext uri="{BB962C8B-B14F-4D97-AF65-F5344CB8AC3E}">
        <p14:creationId xmlns:p14="http://schemas.microsoft.com/office/powerpoint/2010/main" val="1538958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latin typeface="Tahoma" panose="020B0604030504040204" pitchFamily="34" charset="0"/>
              </a:rPr>
              <a:t>高齡生活居家閘道與社區平台</a:t>
            </a:r>
            <a:endParaRPr lang="en-US" altLang="zh-TW" smtClean="0">
              <a:latin typeface="Tahoma" panose="020B0604030504040204" pitchFamily="34" charset="0"/>
            </a:endParaRPr>
          </a:p>
          <a:p>
            <a:endParaRPr lang="en-US" altLang="zh-TW" smtClean="0">
              <a:latin typeface="Tahoma" panose="020B0604030504040204" pitchFamily="34" charset="0"/>
            </a:endParaRPr>
          </a:p>
          <a:p>
            <a:r>
              <a:rPr lang="zh-TW" altLang="en-US" sz="2000">
                <a:latin typeface="Tahoma" panose="020B0604030504040204" pitchFamily="34" charset="0"/>
              </a:rPr>
              <a:t>目標</a:t>
            </a:r>
            <a:r>
              <a:rPr lang="en-US" altLang="zh-TW" sz="2000">
                <a:latin typeface="Tahoma" panose="020B0604030504040204" pitchFamily="34" charset="0"/>
              </a:rPr>
              <a:t>: </a:t>
            </a:r>
            <a:r>
              <a:rPr lang="zh-TW" altLang="en-US" sz="2000">
                <a:latin typeface="Tahoma" panose="020B0604030504040204" pitchFamily="34" charset="0"/>
              </a:rPr>
              <a:t>提供衣食住行育樂、互動式娛樂平台與安全看顧</a:t>
            </a:r>
            <a:endParaRPr lang="en-US" altLang="zh-TW" sz="2000">
              <a:latin typeface="Tahoma" panose="020B0604030504040204" pitchFamily="34" charset="0"/>
            </a:endParaRPr>
          </a:p>
          <a:p>
            <a:r>
              <a:rPr lang="zh-TW" altLang="en-US" sz="2000">
                <a:latin typeface="Tahoma" panose="020B0604030504040204" pitchFamily="34" charset="0"/>
              </a:rPr>
              <a:t>成果</a:t>
            </a:r>
          </a:p>
          <a:p>
            <a:pPr marL="1084139" lvl="1" indent="-442539"/>
            <a:r>
              <a:rPr lang="zh-TW" altLang="en-US" smtClean="0"/>
              <a:t>居家個人閘道實作與應用</a:t>
            </a:r>
          </a:p>
          <a:p>
            <a:pPr marL="1084139" lvl="1" indent="-442539"/>
            <a:r>
              <a:rPr lang="zh-TW" altLang="en-US" smtClean="0"/>
              <a:t>用藥提醒與藥品辨識</a:t>
            </a:r>
          </a:p>
          <a:p>
            <a:pPr marL="1084139" lvl="1" indent="-442539"/>
            <a:r>
              <a:rPr lang="zh-TW" altLang="en-US" smtClean="0"/>
              <a:t>室內定位設計與導航系統</a:t>
            </a:r>
          </a:p>
          <a:p>
            <a:pPr marL="1084139" lvl="1" indent="-442539"/>
            <a:r>
              <a:rPr lang="zh-TW" altLang="en-US" smtClean="0"/>
              <a:t>跌倒偵測系統</a:t>
            </a:r>
          </a:p>
          <a:p>
            <a:pPr marL="1084139" lvl="1" indent="-442539"/>
            <a:r>
              <a:rPr lang="zh-TW" altLang="en-US" smtClean="0"/>
              <a:t>緊急救援自動派遣</a:t>
            </a:r>
          </a:p>
          <a:p>
            <a:pPr marL="1084139" lvl="1" indent="-442539"/>
            <a:r>
              <a:rPr lang="zh-TW" altLang="en-US" smtClean="0"/>
              <a:t>智慧型互動桌</a:t>
            </a:r>
            <a:endParaRPr lang="zh-TW" altLang="en-US" smtClean="0">
              <a:latin typeface="Tahoma" panose="020B0604030504040204" pitchFamily="34" charset="0"/>
            </a:endParaRP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E130ACA-2FA7-4A6F-AA48-DCD9D77BF256}" type="slidenum">
              <a:rPr lang="zh-TW" altLang="en-US">
                <a:latin typeface="Calibri" panose="020F0502020204030204" pitchFamily="34" charset="0"/>
              </a:rPr>
              <a:pPr eaLnBrk="1" hangingPunct="1"/>
              <a:t>31</a:t>
            </a:fld>
            <a:endParaRPr lang="zh-TW" altLang="en-US">
              <a:latin typeface="Calibri" panose="020F0502020204030204" pitchFamily="34" charset="0"/>
            </a:endParaRPr>
          </a:p>
        </p:txBody>
      </p:sp>
    </p:spTree>
    <p:extLst>
      <p:ext uri="{BB962C8B-B14F-4D97-AF65-F5344CB8AC3E}">
        <p14:creationId xmlns:p14="http://schemas.microsoft.com/office/powerpoint/2010/main" val="2700354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latin typeface="Tahoma" panose="020B0604030504040204" pitchFamily="34" charset="0"/>
              </a:rPr>
              <a:t>居家閘道與社區平台系統架構圖</a:t>
            </a:r>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D613FF6-1C5A-4CD7-8C05-23AD9F7E5898}" type="slidenum">
              <a:rPr lang="zh-TW" altLang="en-US">
                <a:latin typeface="Calibri" panose="020F0502020204030204" pitchFamily="34" charset="0"/>
              </a:rPr>
              <a:pPr eaLnBrk="1" hangingPunct="1"/>
              <a:t>32</a:t>
            </a:fld>
            <a:endParaRPr lang="zh-TW" altLang="en-US">
              <a:latin typeface="Calibri" panose="020F0502020204030204" pitchFamily="34" charset="0"/>
            </a:endParaRPr>
          </a:p>
        </p:txBody>
      </p:sp>
    </p:spTree>
    <p:extLst>
      <p:ext uri="{BB962C8B-B14F-4D97-AF65-F5344CB8AC3E}">
        <p14:creationId xmlns:p14="http://schemas.microsoft.com/office/powerpoint/2010/main" val="15104720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居家個人閘道實作與應用系統</a:t>
            </a:r>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74438AF-E695-4A5D-876B-7E88246332B4}" type="slidenum">
              <a:rPr lang="zh-TW" altLang="en-US">
                <a:latin typeface="Calibri" panose="020F0502020204030204" pitchFamily="34" charset="0"/>
              </a:rPr>
              <a:pPr eaLnBrk="1" hangingPunct="1"/>
              <a:t>33</a:t>
            </a:fld>
            <a:endParaRPr lang="zh-TW" altLang="en-US">
              <a:latin typeface="Calibri" panose="020F0502020204030204" pitchFamily="34" charset="0"/>
            </a:endParaRPr>
          </a:p>
        </p:txBody>
      </p:sp>
    </p:spTree>
    <p:extLst>
      <p:ext uri="{BB962C8B-B14F-4D97-AF65-F5344CB8AC3E}">
        <p14:creationId xmlns:p14="http://schemas.microsoft.com/office/powerpoint/2010/main" val="2270958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透過一支遙控器，可在全家大小在客廳或家中各個角落使用。</a:t>
            </a:r>
          </a:p>
          <a:p>
            <a:r>
              <a:rPr lang="zh-TW" altLang="en-US" smtClean="0"/>
              <a:t>以數位家庭的概念為中心，針對老人生活品質的改善、老人健康照護的保障為主要目的，其次將展現數位家庭帶給生活上的許多便利的應用。</a:t>
            </a:r>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9976B0A-89E5-4482-A897-9B6A01F01F06}" type="slidenum">
              <a:rPr lang="zh-TW" altLang="en-US">
                <a:latin typeface="Calibri" panose="020F0502020204030204" pitchFamily="34" charset="0"/>
              </a:rPr>
              <a:pPr eaLnBrk="1" hangingPunct="1"/>
              <a:t>34</a:t>
            </a:fld>
            <a:endParaRPr lang="zh-TW" altLang="en-US">
              <a:latin typeface="Calibri" panose="020F0502020204030204" pitchFamily="34" charset="0"/>
            </a:endParaRPr>
          </a:p>
        </p:txBody>
      </p:sp>
    </p:spTree>
    <p:extLst>
      <p:ext uri="{BB962C8B-B14F-4D97-AF65-F5344CB8AC3E}">
        <p14:creationId xmlns:p14="http://schemas.microsoft.com/office/powerpoint/2010/main" val="4153838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ea typeface="SimHei" panose="02010609060101010101" pitchFamily="49" charset="-122"/>
              </a:rPr>
              <a:t>用藥提醒與藥品辨識設計目的</a:t>
            </a:r>
            <a:endParaRPr lang="en-US" altLang="zh-TW" smtClean="0">
              <a:ea typeface="SimHei" panose="02010609060101010101" pitchFamily="49" charset="-122"/>
            </a:endParaRPr>
          </a:p>
          <a:p>
            <a:endParaRPr lang="en-US" altLang="zh-TW" smtClean="0">
              <a:ea typeface="SimHei" panose="02010609060101010101" pitchFamily="49" charset="-122"/>
            </a:endParaRPr>
          </a:p>
          <a:p>
            <a:pPr>
              <a:lnSpc>
                <a:spcPct val="90000"/>
              </a:lnSpc>
            </a:pPr>
            <a:r>
              <a:rPr lang="zh-TW" altLang="en-US" smtClean="0"/>
              <a:t>因控制慢性病而長期服藥，然而記憶退化以致服用錯誤藥物的風險，是老年人居家生活中所遭遇的問題。</a:t>
            </a:r>
          </a:p>
          <a:p>
            <a:pPr>
              <a:lnSpc>
                <a:spcPct val="90000"/>
              </a:lnSpc>
            </a:pPr>
            <a:r>
              <a:rPr lang="zh-TW" altLang="en-US" smtClean="0"/>
              <a:t>透過感測與網路技術，開發一套能遵照醫師指定用藥時間，準時提醒年長者服藥，並透過網路將長輩用藥資訊提醒在外子女的系統。</a:t>
            </a:r>
          </a:p>
          <a:p>
            <a:pPr>
              <a:lnSpc>
                <a:spcPct val="90000"/>
              </a:lnSpc>
            </a:pPr>
            <a:r>
              <a:rPr lang="zh-TW" altLang="en-US" smtClean="0"/>
              <a:t>目的為降低生活自主的年長者錯誤服藥的機會，並建立年長者正常用藥的習慣。 </a:t>
            </a:r>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A1FA2AA-BEA7-46BB-B6CE-457EB04F7EFD}" type="slidenum">
              <a:rPr lang="zh-TW" altLang="en-US">
                <a:latin typeface="Calibri" panose="020F0502020204030204" pitchFamily="34" charset="0"/>
              </a:rPr>
              <a:pPr eaLnBrk="1" hangingPunct="1"/>
              <a:t>35</a:t>
            </a:fld>
            <a:endParaRPr lang="zh-TW" altLang="en-US">
              <a:latin typeface="Calibri" panose="020F0502020204030204" pitchFamily="34" charset="0"/>
            </a:endParaRPr>
          </a:p>
        </p:txBody>
      </p:sp>
    </p:spTree>
    <p:extLst>
      <p:ext uri="{BB962C8B-B14F-4D97-AF65-F5344CB8AC3E}">
        <p14:creationId xmlns:p14="http://schemas.microsoft.com/office/powerpoint/2010/main" val="998344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b="1" smtClean="0">
                <a:ea typeface="SimHei" panose="02010609060101010101" pitchFamily="49" charset="-122"/>
              </a:rPr>
              <a:t>用藥提醒與藥品辨識</a:t>
            </a:r>
            <a:endParaRPr lang="en-US" altLang="zh-TW" b="1" smtClean="0">
              <a:ea typeface="SimHei" panose="02010609060101010101" pitchFamily="49" charset="-122"/>
            </a:endParaRPr>
          </a:p>
          <a:p>
            <a:endParaRPr lang="en-US" altLang="zh-TW" b="1" smtClean="0">
              <a:ea typeface="SimHei" panose="02010609060101010101" pitchFamily="49" charset="-122"/>
            </a:endParaRPr>
          </a:p>
          <a:p>
            <a:r>
              <a:rPr lang="zh-TW" altLang="en-US" smtClean="0"/>
              <a:t>為降低年長者錯誤服藥的機會，透過感測與網路技術，開發一套能遵照醫師指定用藥時間，準時提醒年長者服藥，並能透過網路將長輩用藥資訊提醒在外子女的系統。</a:t>
            </a:r>
            <a:endParaRPr lang="zh-TW" altLang="en-US" b="1" smtClean="0"/>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522E008-DD6C-4696-BB64-56C2DB2EF647}" type="slidenum">
              <a:rPr lang="zh-TW" altLang="en-US">
                <a:latin typeface="Calibri" panose="020F0502020204030204" pitchFamily="34" charset="0"/>
              </a:rPr>
              <a:pPr eaLnBrk="1" hangingPunct="1"/>
              <a:t>36</a:t>
            </a:fld>
            <a:endParaRPr lang="zh-TW" altLang="en-US">
              <a:latin typeface="Calibri" panose="020F0502020204030204" pitchFamily="34" charset="0"/>
            </a:endParaRPr>
          </a:p>
        </p:txBody>
      </p:sp>
    </p:spTree>
    <p:extLst>
      <p:ext uri="{BB962C8B-B14F-4D97-AF65-F5344CB8AC3E}">
        <p14:creationId xmlns:p14="http://schemas.microsoft.com/office/powerpoint/2010/main" val="4219916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ea typeface="SimHei" panose="02010609060101010101" pitchFamily="49" charset="-122"/>
              </a:rPr>
              <a:t>智慧型娛樂平台系統開發目的</a:t>
            </a:r>
            <a:endParaRPr lang="en-US" altLang="zh-TW" smtClean="0">
              <a:ea typeface="SimHei" panose="02010609060101010101" pitchFamily="49" charset="-122"/>
            </a:endParaRPr>
          </a:p>
          <a:p>
            <a:endParaRPr lang="en-US" altLang="zh-TW" smtClean="0">
              <a:ea typeface="SimHei" panose="02010609060101010101" pitchFamily="49" charset="-122"/>
            </a:endParaRPr>
          </a:p>
          <a:p>
            <a:r>
              <a:rPr lang="zh-TW" altLang="en-US" smtClean="0"/>
              <a:t>從高齡者生心理需求及社交行為模式的分析結果研發社區生活社交匣道，試著將數位科技的便利導入高齡社區，以鼓勵居民間互動，並提高社區更優質的社交生活。</a:t>
            </a:r>
          </a:p>
          <a:p>
            <a:endParaRPr lang="en-US" altLang="zh-TW" smtClean="0">
              <a:ea typeface="SimHei" panose="02010609060101010101" pitchFamily="49" charset="-122"/>
            </a:endParaRPr>
          </a:p>
          <a:p>
            <a:endParaRPr lang="en-US" altLang="zh-TW" smtClean="0">
              <a:ea typeface="SimHei" panose="02010609060101010101" pitchFamily="49" charset="-122"/>
            </a:endParaRPr>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58A6CF4-46F7-4A5D-99FE-8DBC180CBD75}" type="slidenum">
              <a:rPr lang="zh-TW" altLang="en-US">
                <a:latin typeface="Calibri" panose="020F0502020204030204" pitchFamily="34" charset="0"/>
              </a:rPr>
              <a:pPr eaLnBrk="1" hangingPunct="1"/>
              <a:t>37</a:t>
            </a:fld>
            <a:endParaRPr lang="zh-TW" altLang="en-US">
              <a:latin typeface="Calibri" panose="020F0502020204030204" pitchFamily="34" charset="0"/>
            </a:endParaRPr>
          </a:p>
        </p:txBody>
      </p:sp>
    </p:spTree>
    <p:extLst>
      <p:ext uri="{BB962C8B-B14F-4D97-AF65-F5344CB8AC3E}">
        <p14:creationId xmlns:p14="http://schemas.microsoft.com/office/powerpoint/2010/main" val="860195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觸控式社區娛樂平台</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2489F2B-60FC-4130-8C35-9A5360DE8A33}" type="slidenum">
              <a:rPr lang="zh-TW" altLang="en-US">
                <a:latin typeface="Calibri" panose="020F0502020204030204" pitchFamily="34" charset="0"/>
              </a:rPr>
              <a:pPr eaLnBrk="1" hangingPunct="1"/>
              <a:t>38</a:t>
            </a:fld>
            <a:endParaRPr lang="zh-TW" altLang="en-US">
              <a:latin typeface="Calibri" panose="020F0502020204030204" pitchFamily="34" charset="0"/>
            </a:endParaRPr>
          </a:p>
        </p:txBody>
      </p:sp>
    </p:spTree>
    <p:extLst>
      <p:ext uri="{BB962C8B-B14F-4D97-AF65-F5344CB8AC3E}">
        <p14:creationId xmlns:p14="http://schemas.microsoft.com/office/powerpoint/2010/main" val="3333126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長者以</a:t>
            </a:r>
            <a:r>
              <a:rPr lang="en-US" altLang="zh-TW" smtClean="0"/>
              <a:t>RFID</a:t>
            </a:r>
            <a:r>
              <a:rPr lang="zh-TW" altLang="en-US" smtClean="0"/>
              <a:t>登錄系統</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A50D837-3ADA-4CB7-8E43-3E793C1F2865}" type="slidenum">
              <a:rPr lang="zh-TW" altLang="en-US">
                <a:latin typeface="Calibri" panose="020F0502020204030204" pitchFamily="34" charset="0"/>
              </a:rPr>
              <a:pPr eaLnBrk="1" hangingPunct="1"/>
              <a:t>39</a:t>
            </a:fld>
            <a:endParaRPr lang="zh-TW" altLang="en-US">
              <a:latin typeface="Calibri" panose="020F0502020204030204" pitchFamily="34" charset="0"/>
            </a:endParaRPr>
          </a:p>
        </p:txBody>
      </p:sp>
    </p:spTree>
    <p:extLst>
      <p:ext uri="{BB962C8B-B14F-4D97-AF65-F5344CB8AC3E}">
        <p14:creationId xmlns:p14="http://schemas.microsoft.com/office/powerpoint/2010/main" val="2962214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使用者操作情況</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4A76F79-3275-4A37-915D-60B7D12292B6}" type="slidenum">
              <a:rPr lang="zh-TW" altLang="en-US">
                <a:latin typeface="Calibri" panose="020F0502020204030204" pitchFamily="34" charset="0"/>
              </a:rPr>
              <a:pPr eaLnBrk="1" hangingPunct="1"/>
              <a:t>40</a:t>
            </a:fld>
            <a:endParaRPr lang="zh-TW" altLang="en-US">
              <a:latin typeface="Calibri" panose="020F0502020204030204" pitchFamily="34" charset="0"/>
            </a:endParaRPr>
          </a:p>
        </p:txBody>
      </p:sp>
    </p:spTree>
    <p:extLst>
      <p:ext uri="{BB962C8B-B14F-4D97-AF65-F5344CB8AC3E}">
        <p14:creationId xmlns:p14="http://schemas.microsoft.com/office/powerpoint/2010/main" val="137090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smtClean="0"/>
              <a:t>service-oriented architecture (SOA)</a:t>
            </a:r>
            <a:r>
              <a:rPr lang="zh-TW" altLang="en-US" sz="1200" b="0" dirty="0" smtClean="0"/>
              <a:t>服務導向架構是軟體設計中的一種架構模式，其中應用元件通過</a:t>
            </a:r>
            <a:r>
              <a:rPr lang="en-US" altLang="zh-TW" sz="1200" b="0" dirty="0" smtClean="0"/>
              <a:t>service bus(</a:t>
            </a:r>
            <a:r>
              <a:rPr lang="zh-TW" altLang="en-US" sz="1200" b="0" dirty="0" smtClean="0"/>
              <a:t>通常為網路</a:t>
            </a:r>
            <a:r>
              <a:rPr lang="en-US" altLang="zh-TW" sz="1200" b="0" dirty="0" smtClean="0"/>
              <a:t>)</a:t>
            </a:r>
            <a:r>
              <a:rPr lang="zh-TW" altLang="en-US" sz="1200" b="0" dirty="0" smtClean="0"/>
              <a:t>象棋他元件提供服務。</a:t>
            </a:r>
            <a:endParaRPr lang="en-US" altLang="zh-TW" sz="1200" b="0" dirty="0" smtClean="0"/>
          </a:p>
          <a:p>
            <a:endParaRPr lang="en-US" altLang="zh-TW" sz="1200" b="0" dirty="0" smtClean="0"/>
          </a:p>
          <a:p>
            <a:r>
              <a:rPr lang="zh-TW" altLang="en-US" sz="1200" b="0" dirty="0" smtClean="0"/>
              <a:t>服務導向的原則獨立於任何供應商，產品或技術</a:t>
            </a:r>
            <a:endParaRPr lang="en-US" altLang="zh-TW" sz="1200" b="0" dirty="0" smtClean="0"/>
          </a:p>
          <a:p>
            <a:endParaRPr lang="en-US" altLang="zh-TW" sz="1200" b="0" dirty="0" smtClean="0"/>
          </a:p>
          <a:p>
            <a:r>
              <a:rPr lang="zh-TW" altLang="en-US" sz="1200" b="0" dirty="0" smtClean="0"/>
              <a:t>服務是一個獨立的功能單元，例如檢索網路銀行狀態。 通過該定義，服務是離散可調用的操作</a:t>
            </a:r>
            <a:endParaRPr lang="en-US" altLang="zh-TW" sz="1200" b="0" dirty="0" smtClean="0"/>
          </a:p>
          <a:p>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5</a:t>
            </a:fld>
            <a:endParaRPr lang="es-ES"/>
          </a:p>
        </p:txBody>
      </p:sp>
    </p:spTree>
    <p:extLst>
      <p:ext uri="{BB962C8B-B14F-4D97-AF65-F5344CB8AC3E}">
        <p14:creationId xmlns:p14="http://schemas.microsoft.com/office/powerpoint/2010/main" val="4082740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智慧型娛樂平台系統特色</a:t>
            </a:r>
            <a:endParaRPr lang="en-US" altLang="zh-TW" smtClean="0"/>
          </a:p>
          <a:p>
            <a:endParaRPr lang="en-US" altLang="zh-TW" smtClean="0"/>
          </a:p>
          <a:p>
            <a:r>
              <a:rPr lang="zh-TW" altLang="en-US" smtClean="0"/>
              <a:t>智慧型數位桌除了具有桌子的功能，並且提供四人同時觸控該大型觸控模組之大型觸控螢幕，以達到多個使用者及多點觸動之智慧型數位桌，其使用容易，也沒有鍵盤滑鼠，是相當具親和力之桌子。 </a:t>
            </a:r>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0C1B583-0563-4A68-B631-FFC99E0A95A1}" type="slidenum">
              <a:rPr lang="zh-TW" altLang="en-US">
                <a:latin typeface="Calibri" panose="020F0502020204030204" pitchFamily="34" charset="0"/>
              </a:rPr>
              <a:pPr eaLnBrk="1" hangingPunct="1"/>
              <a:t>41</a:t>
            </a:fld>
            <a:endParaRPr lang="zh-TW" altLang="en-US">
              <a:latin typeface="Calibri" panose="020F0502020204030204" pitchFamily="34" charset="0"/>
            </a:endParaRPr>
          </a:p>
        </p:txBody>
      </p:sp>
    </p:spTree>
    <p:extLst>
      <p:ext uri="{BB962C8B-B14F-4D97-AF65-F5344CB8AC3E}">
        <p14:creationId xmlns:p14="http://schemas.microsoft.com/office/powerpoint/2010/main" val="3258375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3007594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6898" indent="-236898">
              <a:buFont typeface="Calibri" panose="020F0502020204030204" pitchFamily="34" charset="0"/>
              <a:buAutoNum type="arabicPeriod"/>
            </a:pPr>
            <a:r>
              <a:rPr lang="zh-TW" altLang="en-US" smtClean="0">
                <a:solidFill>
                  <a:srgbClr val="280478"/>
                </a:solidFill>
              </a:rPr>
              <a:t>什麼是智能電網？</a:t>
            </a:r>
          </a:p>
          <a:p>
            <a:pPr marL="236898" indent="-236898">
              <a:buFont typeface="Calibri" panose="020F0502020204030204" pitchFamily="34" charset="0"/>
              <a:buAutoNum type="arabicPeriod"/>
            </a:pPr>
            <a:r>
              <a:rPr lang="zh-TW" altLang="en-US" smtClean="0">
                <a:solidFill>
                  <a:srgbClr val="280478"/>
                </a:solidFill>
              </a:rPr>
              <a:t>智能電網的需求和結構的目標</a:t>
            </a:r>
          </a:p>
          <a:p>
            <a:pPr marL="236898" indent="-236898">
              <a:buFont typeface="Calibri" panose="020F0502020204030204" pitchFamily="34" charset="0"/>
              <a:buAutoNum type="arabicPeriod"/>
            </a:pPr>
            <a:r>
              <a:rPr lang="en-US" altLang="zh-TW" smtClean="0">
                <a:solidFill>
                  <a:srgbClr val="280478"/>
                </a:solidFill>
              </a:rPr>
              <a:t>NIST</a:t>
            </a:r>
            <a:r>
              <a:rPr lang="zh-TW" altLang="en-US" smtClean="0">
                <a:solidFill>
                  <a:srgbClr val="280478"/>
                </a:solidFill>
              </a:rPr>
              <a:t>結構模型</a:t>
            </a:r>
          </a:p>
          <a:p>
            <a:pPr marL="236898" indent="-236898">
              <a:buFont typeface="Calibri" panose="020F0502020204030204" pitchFamily="34" charset="0"/>
              <a:buAutoNum type="arabicPeriod"/>
            </a:pPr>
            <a:r>
              <a:rPr lang="en-US" altLang="zh-TW" smtClean="0">
                <a:solidFill>
                  <a:srgbClr val="280478"/>
                </a:solidFill>
              </a:rPr>
              <a:t>ITU-T</a:t>
            </a:r>
            <a:r>
              <a:rPr lang="zh-TW" altLang="en-US" smtClean="0">
                <a:solidFill>
                  <a:srgbClr val="280478"/>
                </a:solidFill>
              </a:rPr>
              <a:t>結構模型</a:t>
            </a:r>
          </a:p>
          <a:p>
            <a:pPr marL="236898" indent="-236898">
              <a:buFont typeface="Calibri" panose="020F0502020204030204" pitchFamily="34" charset="0"/>
              <a:buAutoNum type="arabicPeriod"/>
            </a:pPr>
            <a:r>
              <a:rPr lang="zh-TW" altLang="en-US" smtClean="0">
                <a:solidFill>
                  <a:srgbClr val="280478"/>
                </a:solidFill>
              </a:rPr>
              <a:t>映射到</a:t>
            </a:r>
            <a:r>
              <a:rPr lang="en-US" altLang="zh-TW" smtClean="0">
                <a:solidFill>
                  <a:srgbClr val="280478"/>
                </a:solidFill>
              </a:rPr>
              <a:t>ETSI M2M</a:t>
            </a:r>
            <a:r>
              <a:rPr lang="zh-TW" altLang="en-US" smtClean="0">
                <a:solidFill>
                  <a:srgbClr val="280478"/>
                </a:solidFill>
              </a:rPr>
              <a:t>架構</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9741D04-2A14-4F66-B699-3FC0FA56B28F}" type="slidenum">
              <a:rPr lang="zh-TW" altLang="en-US">
                <a:latin typeface="Calibri" panose="020F0502020204030204" pitchFamily="34" charset="0"/>
              </a:rPr>
              <a:pPr eaLnBrk="1" hangingPunct="1"/>
              <a:t>43</a:t>
            </a:fld>
            <a:endParaRPr lang="zh-TW" altLang="en-US">
              <a:latin typeface="Calibri" panose="020F0502020204030204" pitchFamily="34" charset="0"/>
            </a:endParaRPr>
          </a:p>
        </p:txBody>
      </p:sp>
    </p:spTree>
    <p:extLst>
      <p:ext uri="{BB962C8B-B14F-4D97-AF65-F5344CB8AC3E}">
        <p14:creationId xmlns:p14="http://schemas.microsoft.com/office/powerpoint/2010/main" val="779933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傳統的電力網路是 </a:t>
            </a:r>
            <a:r>
              <a:rPr lang="en-US" altLang="zh-TW" dirty="0" smtClean="0"/>
              <a:t>one-way flow</a:t>
            </a:r>
            <a:r>
              <a:rPr lang="zh-TW" altLang="en-US" dirty="0" smtClean="0"/>
              <a:t>，這樣的電力傳輸系統包過三個主要子系統發電，輸電及配電</a:t>
            </a:r>
            <a:endParaRPr lang="en-US" altLang="zh-TW" dirty="0" smtClean="0"/>
          </a:p>
          <a:p>
            <a:endParaRPr lang="en-US" altLang="zh-TW" dirty="0" smtClean="0"/>
          </a:p>
          <a:p>
            <a:r>
              <a:rPr lang="zh-TW" altLang="en-US" dirty="0" smtClean="0"/>
              <a:t>傳統的電力網路之特性</a:t>
            </a:r>
            <a:r>
              <a:rPr lang="en-US" altLang="zh-TW" dirty="0" smtClean="0"/>
              <a:t>/</a:t>
            </a:r>
            <a:r>
              <a:rPr lang="zh-TW" altLang="en-US" dirty="0" smtClean="0"/>
              <a:t>限制：</a:t>
            </a:r>
            <a:endParaRPr lang="en-US" altLang="zh-TW" dirty="0" smtClean="0"/>
          </a:p>
          <a:p>
            <a:pPr>
              <a:buFontTx/>
              <a:buChar char="-"/>
            </a:pPr>
            <a:r>
              <a:rPr lang="zh-TW" altLang="en-US" dirty="0" smtClean="0"/>
              <a:t>集中，批量生成，主要是煤和天然氣 </a:t>
            </a:r>
            <a:endParaRPr lang="en-US" altLang="zh-TW" dirty="0" smtClean="0"/>
          </a:p>
          <a:p>
            <a:pPr>
              <a:buFontTx/>
              <a:buChar char="-"/>
            </a:pPr>
            <a:r>
              <a:rPr lang="zh-TW" altLang="en-US" dirty="0" smtClean="0"/>
              <a:t>人類造成的</a:t>
            </a:r>
            <a:r>
              <a:rPr lang="en-US" altLang="zh-TW" dirty="0" smtClean="0"/>
              <a:t>CO2</a:t>
            </a:r>
            <a:r>
              <a:rPr lang="zh-TW" altLang="en-US" dirty="0" smtClean="0"/>
              <a:t>生產的</a:t>
            </a:r>
            <a:r>
              <a:rPr lang="en-US" altLang="zh-TW" dirty="0" smtClean="0"/>
              <a:t>40</a:t>
            </a:r>
            <a:r>
              <a:rPr lang="zh-TW" altLang="en-US" dirty="0" smtClean="0"/>
              <a:t>％ </a:t>
            </a:r>
            <a:endParaRPr lang="en-US" altLang="zh-TW" dirty="0" smtClean="0"/>
          </a:p>
          <a:p>
            <a:pPr>
              <a:buFontTx/>
              <a:buChar char="-"/>
            </a:pPr>
            <a:r>
              <a:rPr lang="zh-TW" altLang="en-US" dirty="0" smtClean="0"/>
              <a:t>可控發電和可預測的負載</a:t>
            </a:r>
            <a:endParaRPr lang="en-US" altLang="zh-TW" dirty="0" smtClean="0"/>
          </a:p>
          <a:p>
            <a:pPr>
              <a:buFontTx/>
              <a:buChar char="-"/>
            </a:pPr>
            <a:r>
              <a:rPr lang="zh-TW" altLang="en-US" dirty="0" smtClean="0"/>
              <a:t>預算罕見的高峰需求 </a:t>
            </a:r>
            <a:r>
              <a:rPr lang="en-US" altLang="zh-TW" dirty="0" smtClean="0"/>
              <a:t>- </a:t>
            </a:r>
            <a:r>
              <a:rPr lang="zh-TW" altLang="en-US" dirty="0" smtClean="0"/>
              <a:t>通常祗用</a:t>
            </a:r>
            <a:r>
              <a:rPr lang="en-US" altLang="zh-TW" dirty="0" smtClean="0"/>
              <a:t>50</a:t>
            </a:r>
            <a:r>
              <a:rPr lang="zh-TW" altLang="en-US" dirty="0" smtClean="0"/>
              <a:t>％的容量 </a:t>
            </a:r>
            <a:endParaRPr lang="en-US" altLang="zh-TW" dirty="0" smtClean="0"/>
          </a:p>
          <a:p>
            <a:pPr>
              <a:buFontTx/>
              <a:buChar char="-"/>
            </a:pPr>
            <a:r>
              <a:rPr lang="zh-TW" altLang="en-US" dirty="0" smtClean="0"/>
              <a:t>有限自動化和情境意識 </a:t>
            </a:r>
            <a:endParaRPr lang="en-US" altLang="zh-TW" dirty="0" smtClean="0"/>
          </a:p>
          <a:p>
            <a:pPr>
              <a:buFontTx/>
              <a:buChar char="-"/>
            </a:pPr>
            <a:r>
              <a:rPr lang="zh-TW" altLang="en-US" dirty="0" smtClean="0"/>
              <a:t>大量客制的專有系統 </a:t>
            </a:r>
            <a:endParaRPr lang="en-US" altLang="zh-TW" dirty="0" smtClean="0"/>
          </a:p>
          <a:p>
            <a:pPr>
              <a:buFontTx/>
              <a:buChar char="-"/>
            </a:pPr>
            <a:r>
              <a:rPr lang="zh-TW" altLang="en-US" dirty="0" smtClean="0"/>
              <a:t>缺乏客戶端數據以管理和降低能源使用</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5B5CCD8-9C5B-4F0B-841B-8F45EABE93C0}" type="slidenum">
              <a:rPr lang="zh-TW" altLang="en-US">
                <a:latin typeface="Calibri" panose="020F0502020204030204" pitchFamily="34" charset="0"/>
              </a:rPr>
              <a:pPr eaLnBrk="1" hangingPunct="1"/>
              <a:t>44</a:t>
            </a:fld>
            <a:endParaRPr lang="zh-TW" altLang="en-US">
              <a:latin typeface="Calibri" panose="020F0502020204030204" pitchFamily="34" charset="0"/>
            </a:endParaRPr>
          </a:p>
        </p:txBody>
      </p:sp>
    </p:spTree>
    <p:extLst>
      <p:ext uri="{BB962C8B-B14F-4D97-AF65-F5344CB8AC3E}">
        <p14:creationId xmlns:p14="http://schemas.microsoft.com/office/powerpoint/2010/main" val="25388318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grid</a:t>
            </a:r>
            <a:r>
              <a:rPr lang="zh-TW" altLang="en-US" smtClean="0"/>
              <a:t>的定義</a:t>
            </a:r>
            <a:endParaRPr lang="en-US" altLang="zh-TW" smtClean="0"/>
          </a:p>
          <a:p>
            <a:endParaRPr lang="en-US" altLang="zh-TW" smtClean="0"/>
          </a:p>
          <a:p>
            <a:r>
              <a:rPr lang="zh-TW" altLang="en-US" smtClean="0"/>
              <a:t>智能電網是一個激進演進的能源供應和消費基礎設施，供應商和消費者提供了前所未有的可靠性和控制水平，同時降低能源生產和消費對環境的不良影響</a:t>
            </a:r>
            <a:endParaRPr lang="en-US" altLang="zh-TW" smtClean="0"/>
          </a:p>
          <a:p>
            <a:endParaRPr lang="zh-TW" altLang="en-US" smtClean="0"/>
          </a:p>
          <a:p>
            <a:r>
              <a:rPr lang="zh-TW" altLang="en-US" smtClean="0"/>
              <a:t>智能電網提供電力從供應商到消費者，並使用雙向技術控制在消費者的家中的電器，以便節約能源，降低成本，提高可靠性和透明度。</a:t>
            </a:r>
            <a:endParaRPr lang="en-US" altLang="zh-TW" smtClean="0"/>
          </a:p>
          <a:p>
            <a:endParaRPr lang="zh-TW" altLang="en-US" smtClean="0"/>
          </a:p>
          <a:p>
            <a:r>
              <a:rPr lang="zh-TW" altLang="en-US" smtClean="0"/>
              <a:t>智能電錶是智能電網的一部分，但本身並不構成一個智能電網</a:t>
            </a:r>
            <a:endParaRPr lang="en-US" altLang="zh-TW" smtClean="0"/>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D037A2E4-5EAC-4B57-9AA1-CCFA3DEC2E49}" type="slidenum">
              <a:rPr lang="zh-TW" altLang="en-US">
                <a:latin typeface="Calibri" panose="020F0502020204030204" pitchFamily="34" charset="0"/>
              </a:rPr>
              <a:pPr eaLnBrk="1" hangingPunct="1"/>
              <a:t>45</a:t>
            </a:fld>
            <a:endParaRPr lang="zh-TW" altLang="en-US">
              <a:latin typeface="Calibri" panose="020F0502020204030204" pitchFamily="34" charset="0"/>
            </a:endParaRPr>
          </a:p>
        </p:txBody>
      </p:sp>
    </p:spTree>
    <p:extLst>
      <p:ext uri="{BB962C8B-B14F-4D97-AF65-F5344CB8AC3E}">
        <p14:creationId xmlns:p14="http://schemas.microsoft.com/office/powerpoint/2010/main" val="14620392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grid</a:t>
            </a:r>
            <a:r>
              <a:rPr lang="zh-TW" altLang="en-US" smtClean="0"/>
              <a:t>概念圖</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5BAAF5C-69FE-413C-8C14-2E49E5AC786D}" type="slidenum">
              <a:rPr lang="zh-TW" altLang="en-US">
                <a:latin typeface="Calibri" panose="020F0502020204030204" pitchFamily="34" charset="0"/>
              </a:rPr>
              <a:pPr eaLnBrk="1" hangingPunct="1"/>
              <a:t>46</a:t>
            </a:fld>
            <a:endParaRPr lang="zh-TW" altLang="en-US">
              <a:latin typeface="Calibri" panose="020F0502020204030204" pitchFamily="34" charset="0"/>
            </a:endParaRPr>
          </a:p>
        </p:txBody>
      </p:sp>
    </p:spTree>
    <p:extLst>
      <p:ext uri="{BB962C8B-B14F-4D97-AF65-F5344CB8AC3E}">
        <p14:creationId xmlns:p14="http://schemas.microsoft.com/office/powerpoint/2010/main" val="3575437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智能電網架構設計目標</a:t>
            </a:r>
            <a:endParaRPr lang="en-US" altLang="zh-TW" smtClean="0"/>
          </a:p>
          <a:p>
            <a:endParaRPr lang="en-US" altLang="zh-TW" smtClean="0"/>
          </a:p>
          <a:p>
            <a:r>
              <a:rPr lang="zh-TW" altLang="en-US" smtClean="0"/>
              <a:t>智能電網架構設計之考量及需求點</a:t>
            </a:r>
            <a:r>
              <a:rPr lang="zh-TW" altLang="en-US" smtClean="0">
                <a:sym typeface="Wingdings" panose="05000000000000000000" pitchFamily="2" charset="2"/>
              </a:rPr>
              <a:t>：（各點的說明，參考以下四張投影片）</a:t>
            </a:r>
            <a:endParaRPr lang="en-US" altLang="zh-TW" smtClean="0"/>
          </a:p>
          <a:p>
            <a:pPr>
              <a:buFontTx/>
              <a:buChar char="•"/>
            </a:pPr>
            <a:r>
              <a:rPr lang="zh-TW" altLang="en-US" smtClean="0"/>
              <a:t>可選性</a:t>
            </a:r>
          </a:p>
          <a:p>
            <a:pPr>
              <a:buFontTx/>
              <a:buChar char="•"/>
            </a:pPr>
            <a:r>
              <a:rPr lang="zh-TW" altLang="en-US" smtClean="0"/>
              <a:t>互通性</a:t>
            </a:r>
          </a:p>
          <a:p>
            <a:pPr>
              <a:buFontTx/>
              <a:buChar char="•"/>
            </a:pPr>
            <a:r>
              <a:rPr lang="zh-TW" altLang="en-US" smtClean="0"/>
              <a:t>可維護性</a:t>
            </a:r>
          </a:p>
          <a:p>
            <a:pPr>
              <a:buFontTx/>
              <a:buChar char="•"/>
            </a:pPr>
            <a:r>
              <a:rPr lang="zh-TW" altLang="en-US" smtClean="0"/>
              <a:t>可升級</a:t>
            </a:r>
          </a:p>
          <a:p>
            <a:pPr>
              <a:buFontTx/>
              <a:buChar char="•"/>
            </a:pPr>
            <a:r>
              <a:rPr lang="zh-TW" altLang="en-US" smtClean="0"/>
              <a:t>創新性</a:t>
            </a:r>
          </a:p>
          <a:p>
            <a:pPr>
              <a:buFontTx/>
              <a:buChar char="•"/>
            </a:pPr>
            <a:r>
              <a:rPr lang="zh-TW" altLang="en-US" smtClean="0"/>
              <a:t>可擴展性</a:t>
            </a:r>
          </a:p>
          <a:p>
            <a:pPr>
              <a:buFontTx/>
              <a:buChar char="•"/>
            </a:pPr>
            <a:r>
              <a:rPr lang="zh-TW" altLang="en-US" smtClean="0"/>
              <a:t>承繼性</a:t>
            </a:r>
          </a:p>
          <a:p>
            <a:pPr>
              <a:buFontTx/>
              <a:buChar char="•"/>
            </a:pPr>
            <a:r>
              <a:rPr lang="zh-TW" altLang="en-US" smtClean="0"/>
              <a:t>安全</a:t>
            </a:r>
          </a:p>
          <a:p>
            <a:pPr>
              <a:buFontTx/>
              <a:buChar char="•"/>
            </a:pPr>
            <a:r>
              <a:rPr lang="zh-TW" altLang="en-US" smtClean="0"/>
              <a:t>靈活性</a:t>
            </a:r>
          </a:p>
          <a:p>
            <a:pPr>
              <a:buFontTx/>
              <a:buChar char="•"/>
            </a:pPr>
            <a:r>
              <a:rPr lang="zh-TW" altLang="en-US" smtClean="0"/>
              <a:t>可管理性</a:t>
            </a:r>
          </a:p>
          <a:p>
            <a:pPr>
              <a:buFontTx/>
              <a:buChar char="•"/>
            </a:pPr>
            <a:r>
              <a:rPr lang="zh-TW" altLang="en-US" smtClean="0"/>
              <a:t>可負擔性</a:t>
            </a:r>
            <a:endParaRPr lang="en-US" altLang="zh-TW"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7FE0530-93ED-4C38-B60F-763A85844C2F}" type="slidenum">
              <a:rPr lang="zh-TW" altLang="en-US">
                <a:latin typeface="Calibri" panose="020F0502020204030204" pitchFamily="34" charset="0"/>
              </a:rPr>
              <a:pPr eaLnBrk="1" hangingPunct="1"/>
              <a:t>47</a:t>
            </a:fld>
            <a:endParaRPr lang="zh-TW" altLang="en-US">
              <a:latin typeface="Calibri" panose="020F0502020204030204" pitchFamily="34" charset="0"/>
            </a:endParaRPr>
          </a:p>
        </p:txBody>
      </p:sp>
    </p:spTree>
    <p:extLst>
      <p:ext uri="{BB962C8B-B14F-4D97-AF65-F5344CB8AC3E}">
        <p14:creationId xmlns:p14="http://schemas.microsoft.com/office/powerpoint/2010/main" val="2253055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可選性 </a:t>
            </a:r>
            <a:r>
              <a:rPr lang="en-US" altLang="zh-TW" smtClean="0"/>
              <a:t>- </a:t>
            </a:r>
            <a:r>
              <a:rPr lang="zh-TW" altLang="en-US" smtClean="0"/>
              <a:t>結構支持範圍廣泛包括傳統和最新的的技術選擇 。結構應具有足夠的靈活性，包容不斷發展的技術與傳統的應用程序和設備，以標準的方式，盡可能避免額外的資本投資和</a:t>
            </a:r>
            <a:r>
              <a:rPr lang="en-US" altLang="zh-TW" smtClean="0"/>
              <a:t>/</a:t>
            </a:r>
            <a:r>
              <a:rPr lang="zh-TW" altLang="en-US" smtClean="0"/>
              <a:t>或客化需要。</a:t>
            </a:r>
          </a:p>
          <a:p>
            <a:endParaRPr lang="en-US" altLang="zh-TW" smtClean="0"/>
          </a:p>
          <a:p>
            <a:r>
              <a:rPr lang="zh-TW" altLang="en-US" smtClean="0"/>
              <a:t>互操作性 </a:t>
            </a:r>
            <a:r>
              <a:rPr lang="en-US" altLang="zh-TW" smtClean="0"/>
              <a:t>- </a:t>
            </a:r>
            <a:r>
              <a:rPr lang="zh-TW" altLang="en-US" smtClean="0"/>
              <a:t>架構必須支持與其他系統接口的互操作性 。這包括可互操作的第三方產品的集成管理和網絡安全基礎設施。</a:t>
            </a:r>
          </a:p>
          <a:p>
            <a:endParaRPr lang="en-US" altLang="zh-TW" smtClean="0"/>
          </a:p>
          <a:p>
            <a:r>
              <a:rPr lang="zh-TW" altLang="en-US" smtClean="0"/>
              <a:t>可維護性 </a:t>
            </a:r>
            <a:r>
              <a:rPr lang="en-US" altLang="zh-TW" smtClean="0"/>
              <a:t>- </a:t>
            </a:r>
            <a:r>
              <a:rPr lang="zh-TW" altLang="en-US" smtClean="0"/>
              <a:t>架構應該支持系統在其整個生命週期能被安全和可靠地維護。</a:t>
            </a:r>
            <a:endParaRPr lang="en-US" altLang="zh-TW" smtClean="0"/>
          </a:p>
          <a:p>
            <a:endParaRPr lang="zh-TW" altLang="en-US" smtClean="0"/>
          </a:p>
          <a:p>
            <a:r>
              <a:rPr lang="zh-TW" altLang="en-US" smtClean="0"/>
              <a:t>可升級性 </a:t>
            </a:r>
            <a:r>
              <a:rPr lang="en-US" altLang="zh-TW" smtClean="0"/>
              <a:t>- </a:t>
            </a:r>
            <a:r>
              <a:rPr lang="zh-TW" altLang="en-US" smtClean="0"/>
              <a:t>架構應該支持部分系統升級時，系統能被毫無困難地加強和保持正常運行。</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258655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創新性 </a:t>
            </a:r>
            <a:r>
              <a:rPr lang="en-US" altLang="zh-TW" smtClean="0"/>
              <a:t>- </a:t>
            </a:r>
            <a:r>
              <a:rPr lang="zh-TW" altLang="en-US" smtClean="0"/>
              <a:t>架構促進創新。這包括適應法規和政策、業務流程和程序、信息處理、技術交流的創新能力，以及和創新的能源系統的整合。</a:t>
            </a:r>
            <a:endParaRPr lang="en-US" altLang="zh-TW" smtClean="0"/>
          </a:p>
          <a:p>
            <a:endParaRPr lang="zh-TW" altLang="en-US" smtClean="0"/>
          </a:p>
          <a:p>
            <a:r>
              <a:rPr lang="zh-TW" altLang="en-US" smtClean="0"/>
              <a:t>可擴展性 </a:t>
            </a:r>
            <a:r>
              <a:rPr lang="en-US" altLang="zh-TW" smtClean="0"/>
              <a:t>- </a:t>
            </a:r>
            <a:r>
              <a:rPr lang="zh-TW" altLang="en-US" smtClean="0"/>
              <a:t>架構應包括適當的架構元素以便應用程序駐留在其上。結構必須支持大型規模、管理完善的安全系統的發展，其生命周期適合該類型的系統，範圍可從</a:t>
            </a:r>
            <a:r>
              <a:rPr lang="en-US" altLang="zh-TW" smtClean="0"/>
              <a:t>5</a:t>
            </a:r>
            <a:r>
              <a:rPr lang="zh-TW" altLang="en-US" smtClean="0"/>
              <a:t>至</a:t>
            </a:r>
            <a:r>
              <a:rPr lang="en-US" altLang="zh-TW" smtClean="0"/>
              <a:t>30</a:t>
            </a:r>
            <a:r>
              <a:rPr lang="zh-TW" altLang="en-US" smtClean="0"/>
              <a:t>年。</a:t>
            </a:r>
            <a:endParaRPr lang="en-US" altLang="zh-TW" smtClean="0"/>
          </a:p>
          <a:p>
            <a:endParaRPr lang="zh-TW" altLang="en-US" smtClean="0"/>
          </a:p>
          <a:p>
            <a:r>
              <a:rPr lang="zh-TW" altLang="en-US" smtClean="0"/>
              <a:t>承繼性 </a:t>
            </a:r>
            <a:r>
              <a:rPr lang="en-US" altLang="zh-TW" smtClean="0"/>
              <a:t>- </a:t>
            </a:r>
            <a:r>
              <a:rPr lang="zh-TW" altLang="en-US" smtClean="0"/>
              <a:t>架構應該支持傳統的系統集成和遷移。 （處理遺留系統的集成和遷移的關鍵問題將由</a:t>
            </a:r>
            <a:r>
              <a:rPr lang="en-US" altLang="zh-TW" smtClean="0"/>
              <a:t>SGAC </a:t>
            </a:r>
            <a:r>
              <a:rPr lang="zh-TW" altLang="en-US" smtClean="0"/>
              <a:t>異質性工作小組來開發）。</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1578201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安全性 </a:t>
            </a:r>
            <a:r>
              <a:rPr lang="en-US" altLang="zh-TW" smtClean="0"/>
              <a:t>- </a:t>
            </a:r>
            <a:r>
              <a:rPr lang="zh-TW" altLang="en-US" smtClean="0"/>
              <a:t>架構應該抵制不必要的物理和網路的入侵。這種支持必須符合所有系統組件的安全要求。</a:t>
            </a:r>
            <a:endParaRPr lang="en-US" altLang="zh-TW" smtClean="0"/>
          </a:p>
          <a:p>
            <a:endParaRPr lang="zh-TW" altLang="en-US" smtClean="0"/>
          </a:p>
          <a:p>
            <a:r>
              <a:rPr lang="zh-TW" altLang="en-US" smtClean="0"/>
              <a:t>靈活性 </a:t>
            </a:r>
            <a:r>
              <a:rPr lang="en-US" altLang="zh-TW" smtClean="0"/>
              <a:t>- </a:t>
            </a:r>
            <a:r>
              <a:rPr lang="zh-TW" altLang="en-US" smtClean="0"/>
              <a:t>架構應該允許一個發展者去選擇任何類型和順序的實作並且不會因不同的選擇而遭罰。</a:t>
            </a:r>
            <a:endParaRPr lang="en-US" altLang="zh-TW" smtClean="0"/>
          </a:p>
          <a:p>
            <a:endParaRPr lang="zh-TW" altLang="en-US" smtClean="0"/>
          </a:p>
          <a:p>
            <a:r>
              <a:rPr lang="zh-TW" altLang="en-US" smtClean="0"/>
              <a:t>可管理性 </a:t>
            </a:r>
            <a:r>
              <a:rPr lang="en-US" altLang="zh-TW" smtClean="0"/>
              <a:t>- </a:t>
            </a:r>
            <a:r>
              <a:rPr lang="zh-TW" altLang="en-US" smtClean="0"/>
              <a:t>結構應促進良好的管理制度，系統將於整個生命週期使用一貫的政策，來繼續設計和運行。</a:t>
            </a:r>
            <a:endParaRPr lang="en-US" altLang="zh-TW" smtClean="0"/>
          </a:p>
          <a:p>
            <a:endParaRPr lang="zh-TW" altLang="en-US" smtClean="0"/>
          </a:p>
          <a:p>
            <a:r>
              <a:rPr lang="zh-TW" altLang="en-US" smtClean="0"/>
              <a:t>可負擔性 </a:t>
            </a:r>
            <a:r>
              <a:rPr lang="en-US" altLang="zh-TW" smtClean="0"/>
              <a:t>- </a:t>
            </a:r>
            <a:r>
              <a:rPr lang="zh-TW" altLang="en-US" smtClean="0"/>
              <a:t>通過成熟的國內和國際市場的發展，架構應使多廠商的可互操作的智能電網設備採購成為可能。通過基於標準的運營和維護，架構應該從根本上節省資本以及生命週期之費用。</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241569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服務導向架構可以做為跨越若干層的統一技術</a:t>
            </a:r>
            <a:endParaRPr lang="en-US" altLang="zh-TW" dirty="0" smtClean="0"/>
          </a:p>
          <a:p>
            <a:r>
              <a:rPr lang="en-US" altLang="zh-TW" dirty="0" smtClean="0"/>
              <a:t>-</a:t>
            </a:r>
            <a:r>
              <a:rPr lang="zh-TW" altLang="en-US" dirty="0" smtClean="0"/>
              <a:t>設備直接互動</a:t>
            </a:r>
            <a:endParaRPr lang="en-US" altLang="zh-TW" dirty="0" smtClean="0"/>
          </a:p>
          <a:p>
            <a:r>
              <a:rPr lang="en-US" altLang="zh-TW" dirty="0" smtClean="0"/>
              <a:t>-</a:t>
            </a:r>
            <a:r>
              <a:rPr lang="zh-TW" altLang="en-US" dirty="0" smtClean="0"/>
              <a:t>在跨層方式與各種異構設備下廣泛的相互作用</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6</a:t>
            </a:fld>
            <a:endParaRPr lang="es-ES"/>
          </a:p>
        </p:txBody>
      </p:sp>
    </p:spTree>
    <p:extLst>
      <p:ext uri="{BB962C8B-B14F-4D97-AF65-F5344CB8AC3E}">
        <p14:creationId xmlns:p14="http://schemas.microsoft.com/office/powerpoint/2010/main" val="1741893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grid</a:t>
            </a:r>
            <a:r>
              <a:rPr lang="zh-TW" altLang="en-US" smtClean="0"/>
              <a:t>的概念：整體的系統環境包括七個子系統（亦即，七朵雲 </a:t>
            </a:r>
            <a:r>
              <a:rPr lang="en-US" altLang="zh-TW" smtClean="0"/>
              <a:t>Domain</a:t>
            </a:r>
            <a:r>
              <a:rPr lang="zh-TW" altLang="en-US" smtClean="0"/>
              <a:t>）</a:t>
            </a:r>
            <a:endParaRPr lang="en-US" altLang="zh-TW" smtClean="0"/>
          </a:p>
          <a:p>
            <a:endParaRPr lang="en-US" altLang="zh-TW" smtClean="0"/>
          </a:p>
          <a:p>
            <a:r>
              <a:rPr lang="zh-TW" altLang="en-US" smtClean="0"/>
              <a:t>如前所述，傳統</a:t>
            </a:r>
            <a:r>
              <a:rPr lang="en-US" altLang="zh-TW" smtClean="0"/>
              <a:t>Power Grid </a:t>
            </a:r>
            <a:r>
              <a:rPr lang="zh-TW" altLang="en-US" smtClean="0"/>
              <a:t>只有三個子系統（單向）。在</a:t>
            </a:r>
            <a:r>
              <a:rPr lang="en-US" altLang="zh-TW" smtClean="0"/>
              <a:t>smart grid</a:t>
            </a:r>
            <a:r>
              <a:rPr lang="zh-TW" altLang="en-US" smtClean="0"/>
              <a:t>的系統下，勢必將發展出其他的子系統（雙向）。</a:t>
            </a:r>
            <a:endParaRPr lang="en-US" altLang="zh-TW" smtClean="0"/>
          </a:p>
          <a:p>
            <a:r>
              <a:rPr lang="zh-TW" altLang="en-US" smtClean="0"/>
              <a:t>下一張投影片，說明每個子系統（小雲朵）的設計概念</a:t>
            </a:r>
            <a:endParaRPr lang="en-US" altLang="zh-TW"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55105EA-CDA9-49DB-B198-57AE43EC3906}" type="slidenum">
              <a:rPr lang="zh-TW" altLang="en-US">
                <a:latin typeface="Calibri" panose="020F0502020204030204" pitchFamily="34" charset="0"/>
              </a:rPr>
              <a:pPr eaLnBrk="1" hangingPunct="1"/>
              <a:t>51</a:t>
            </a:fld>
            <a:endParaRPr lang="zh-TW" altLang="en-US">
              <a:latin typeface="Calibri" panose="020F0502020204030204" pitchFamily="34" charset="0"/>
            </a:endParaRPr>
          </a:p>
        </p:txBody>
      </p:sp>
    </p:spTree>
    <p:extLst>
      <p:ext uri="{BB962C8B-B14F-4D97-AF65-F5344CB8AC3E}">
        <p14:creationId xmlns:p14="http://schemas.microsoft.com/office/powerpoint/2010/main" val="3632612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NIST </a:t>
            </a:r>
            <a:r>
              <a:rPr lang="zh-TW" altLang="en-US" smtClean="0">
                <a:ea typeface="新細明體" panose="02020500000000000000" pitchFamily="18" charset="-120"/>
              </a:rPr>
              <a:t>智能電網的領域</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3225401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grid</a:t>
            </a:r>
            <a:r>
              <a:rPr lang="zh-TW" altLang="en-US" smtClean="0"/>
              <a:t>的簡化概念</a:t>
            </a:r>
            <a:endParaRPr lang="en-US" altLang="zh-TW" smtClean="0"/>
          </a:p>
          <a:p>
            <a:endParaRPr lang="en-US" altLang="zh-TW" smtClean="0"/>
          </a:p>
          <a:p>
            <a:r>
              <a:rPr lang="en-US" altLang="zh-TW" smtClean="0"/>
              <a:t>AMI</a:t>
            </a:r>
            <a:r>
              <a:rPr lang="zh-TW" altLang="en-US" smtClean="0"/>
              <a:t>：高等計量基礎設施的配電基礎設施。</a:t>
            </a:r>
          </a:p>
          <a:p>
            <a:r>
              <a:rPr lang="en-US" altLang="zh-TW" smtClean="0"/>
              <a:t>SCADA</a:t>
            </a:r>
            <a:r>
              <a:rPr lang="zh-TW" altLang="en-US" smtClean="0"/>
              <a:t>：監控和數據採集</a:t>
            </a:r>
          </a:p>
          <a:p>
            <a:r>
              <a:rPr lang="en-US" altLang="zh-TW" smtClean="0"/>
              <a:t>SCADA</a:t>
            </a:r>
            <a:r>
              <a:rPr lang="zh-TW" altLang="en-US" smtClean="0"/>
              <a:t>是一種類型的工業控制系統（</a:t>
            </a:r>
            <a:r>
              <a:rPr lang="en-US" altLang="zh-TW" smtClean="0"/>
              <a:t>ICS</a:t>
            </a:r>
            <a:r>
              <a:rPr lang="zh-TW" altLang="en-US" smtClean="0"/>
              <a:t>）的計算機控制</a:t>
            </a:r>
          </a:p>
          <a:p>
            <a:r>
              <a:rPr lang="zh-TW" altLang="en-US" smtClean="0"/>
              <a:t>用於監視和控制發電過程的系統和傳輸。</a:t>
            </a:r>
          </a:p>
          <a:p>
            <a:endParaRPr lang="en-US" altLang="zh-TW"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DC415E2-6771-4BB7-A20D-69BB1E26D113}" type="slidenum">
              <a:rPr lang="zh-TW" altLang="en-US">
                <a:latin typeface="Calibri" panose="020F0502020204030204" pitchFamily="34" charset="0"/>
              </a:rPr>
              <a:pPr eaLnBrk="1" hangingPunct="1"/>
              <a:t>53</a:t>
            </a:fld>
            <a:endParaRPr lang="zh-TW" altLang="en-US">
              <a:latin typeface="Calibri" panose="020F0502020204030204" pitchFamily="34" charset="0"/>
            </a:endParaRPr>
          </a:p>
        </p:txBody>
      </p:sp>
    </p:spTree>
    <p:extLst>
      <p:ext uri="{BB962C8B-B14F-4D97-AF65-F5344CB8AC3E}">
        <p14:creationId xmlns:p14="http://schemas.microsoft.com/office/powerpoint/2010/main" val="2141333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grid</a:t>
            </a:r>
            <a:r>
              <a:rPr lang="zh-TW" altLang="en-US" smtClean="0"/>
              <a:t>的通信網路</a:t>
            </a:r>
            <a:endParaRPr lang="en-US" altLang="zh-TW" smtClean="0"/>
          </a:p>
          <a:p>
            <a:endParaRPr lang="en-US" altLang="zh-TW" smtClean="0"/>
          </a:p>
          <a:p>
            <a:r>
              <a:rPr lang="zh-TW" altLang="en-US" smtClean="0"/>
              <a:t>請注意到 </a:t>
            </a:r>
            <a:r>
              <a:rPr lang="en-US" altLang="zh-TW" smtClean="0"/>
              <a:t>Keys to success</a:t>
            </a:r>
          </a:p>
          <a:p>
            <a:r>
              <a:rPr lang="zh-TW" altLang="en-US" smtClean="0"/>
              <a:t>請注意到 </a:t>
            </a:r>
            <a:r>
              <a:rPr lang="en-US" altLang="zh-TW" smtClean="0"/>
              <a:t>back haul communication, Access Communication, </a:t>
            </a:r>
            <a:r>
              <a:rPr lang="zh-TW" altLang="en-US" smtClean="0"/>
              <a:t>及</a:t>
            </a:r>
            <a:r>
              <a:rPr lang="en-US" altLang="zh-TW" smtClean="0"/>
              <a:t>Home Area Network</a:t>
            </a:r>
            <a:r>
              <a:rPr lang="zh-TW" altLang="en-US" smtClean="0"/>
              <a:t>各自的</a:t>
            </a:r>
            <a:r>
              <a:rPr lang="en-US" altLang="zh-TW" smtClean="0"/>
              <a:t>candidate</a:t>
            </a:r>
            <a:r>
              <a:rPr lang="zh-TW" altLang="en-US" smtClean="0"/>
              <a:t> </a:t>
            </a:r>
            <a:r>
              <a:rPr lang="en-US" altLang="zh-TW" smtClean="0"/>
              <a:t>communication technologies</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36E5ADE-8B1E-47DD-8500-7C5803CA21B6}" type="slidenum">
              <a:rPr lang="zh-TW" altLang="en-US">
                <a:latin typeface="Calibri" panose="020F0502020204030204" pitchFamily="34" charset="0"/>
              </a:rPr>
              <a:pPr eaLnBrk="1" hangingPunct="1"/>
              <a:t>54</a:t>
            </a:fld>
            <a:endParaRPr lang="zh-TW" altLang="en-US">
              <a:latin typeface="Calibri" panose="020F0502020204030204" pitchFamily="34" charset="0"/>
            </a:endParaRPr>
          </a:p>
        </p:txBody>
      </p:sp>
    </p:spTree>
    <p:extLst>
      <p:ext uri="{BB962C8B-B14F-4D97-AF65-F5344CB8AC3E}">
        <p14:creationId xmlns:p14="http://schemas.microsoft.com/office/powerpoint/2010/main" val="1583894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詳細的</a:t>
            </a:r>
            <a:r>
              <a:rPr lang="en-US" altLang="zh-TW" smtClean="0"/>
              <a:t>smart grid information network</a:t>
            </a:r>
            <a:r>
              <a:rPr lang="zh-TW" altLang="en-US" smtClean="0"/>
              <a:t>示意圖 （有七大方框；對應到先前敘述的七個子系統</a:t>
            </a:r>
            <a:r>
              <a:rPr lang="en-US" altLang="zh-TW" smtClean="0"/>
              <a:t>/</a:t>
            </a:r>
            <a:r>
              <a:rPr lang="zh-TW" altLang="en-US" smtClean="0"/>
              <a:t>雲）</a:t>
            </a:r>
            <a:endParaRPr lang="en-US" altLang="zh-TW" smtClean="0"/>
          </a:p>
          <a:p>
            <a:endParaRPr lang="en-US" altLang="zh-TW" smtClean="0"/>
          </a:p>
          <a:p>
            <a:r>
              <a:rPr lang="en-US" altLang="zh-TW" smtClean="0"/>
              <a:t>CIS Customer Information System </a:t>
            </a:r>
          </a:p>
          <a:p>
            <a:r>
              <a:rPr lang="en-US" altLang="zh-TW" smtClean="0"/>
              <a:t>DMS Distribution Management System </a:t>
            </a:r>
          </a:p>
          <a:p>
            <a:r>
              <a:rPr lang="en-US" altLang="zh-TW" smtClean="0"/>
              <a:t>EMS Energy Management System </a:t>
            </a:r>
          </a:p>
          <a:p>
            <a:r>
              <a:rPr lang="en-US" altLang="zh-TW" smtClean="0"/>
              <a:t>MDMS Meter Data Management System </a:t>
            </a:r>
          </a:p>
          <a:p>
            <a:r>
              <a:rPr lang="en-US" altLang="zh-TW" smtClean="0"/>
              <a:t>WAMS Wide-Area Measurement System </a:t>
            </a:r>
            <a:endParaRPr lang="zh-TW" altLang="en-US" smtClean="0"/>
          </a:p>
          <a:p>
            <a:endParaRPr lang="zh-TW" altLang="en-US" smtClean="0"/>
          </a:p>
          <a:p>
            <a:endParaRPr lang="zh-TW" altLang="en-US" smtClean="0"/>
          </a:p>
          <a:p>
            <a:endParaRPr lang="zh-TW" altLang="en-US" smtClean="0"/>
          </a:p>
          <a:p>
            <a:endParaRPr lang="en-US" altLang="zh-TW" smtClean="0"/>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B2192F9-4A60-442A-ADE4-8218ACA68FF1}" type="slidenum">
              <a:rPr lang="zh-TW" altLang="en-US">
                <a:latin typeface="Calibri" panose="020F0502020204030204" pitchFamily="34" charset="0"/>
              </a:rPr>
              <a:pPr eaLnBrk="1" hangingPunct="1"/>
              <a:t>55</a:t>
            </a:fld>
            <a:endParaRPr lang="zh-TW" altLang="en-US">
              <a:latin typeface="Calibri" panose="020F0502020204030204" pitchFamily="34" charset="0"/>
            </a:endParaRPr>
          </a:p>
        </p:txBody>
      </p:sp>
    </p:spTree>
    <p:extLst>
      <p:ext uri="{BB962C8B-B14F-4D97-AF65-F5344CB8AC3E}">
        <p14:creationId xmlns:p14="http://schemas.microsoft.com/office/powerpoint/2010/main" val="2623639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NIST </a:t>
            </a:r>
            <a:r>
              <a:rPr lang="zh-TW" altLang="en-US" smtClean="0">
                <a:ea typeface="新細明體" panose="02020500000000000000" pitchFamily="18" charset="-120"/>
              </a:rPr>
              <a:t>智能電網的標準架構圖</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3747311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CATIR:</a:t>
            </a:r>
            <a:r>
              <a:rPr lang="zh-CN" altLang="en-US" b="1" smtClean="0"/>
              <a:t>工业和信息化部电信研究院</a:t>
            </a:r>
          </a:p>
          <a:p>
            <a:endParaRPr lang="en-US" altLang="zh-TW" smtClean="0"/>
          </a:p>
          <a:p>
            <a:r>
              <a:rPr lang="en-US" altLang="zh-TW" smtClean="0"/>
              <a:t>ITU-T Focus Group on Smart Grid (FG Smart), since 8-11 February 2010 and concluded in the end of 2011.</a:t>
            </a:r>
            <a:endParaRPr lang="zh-TW" altLang="en-US" smtClean="0"/>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C8FDD1C-3720-4A8B-BBEB-9C00A175810C}" type="slidenum">
              <a:rPr lang="zh-TW" altLang="en-US">
                <a:latin typeface="Calibri" panose="020F0502020204030204" pitchFamily="34" charset="0"/>
              </a:rPr>
              <a:pPr eaLnBrk="1" hangingPunct="1"/>
              <a:t>57</a:t>
            </a:fld>
            <a:endParaRPr lang="zh-TW" altLang="en-US">
              <a:latin typeface="Calibri" panose="020F0502020204030204" pitchFamily="34" charset="0"/>
            </a:endParaRPr>
          </a:p>
        </p:txBody>
      </p:sp>
    </p:spTree>
    <p:extLst>
      <p:ext uri="{BB962C8B-B14F-4D97-AF65-F5344CB8AC3E}">
        <p14:creationId xmlns:p14="http://schemas.microsoft.com/office/powerpoint/2010/main" val="4073879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1834275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330331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 </a:t>
            </a:r>
            <a:r>
              <a:rPr lang="zh-TW" altLang="en-US" smtClean="0"/>
              <a:t> 介紹四個</a:t>
            </a:r>
            <a:r>
              <a:rPr lang="en-US" altLang="zh-TW" smtClean="0"/>
              <a:t>use cases</a:t>
            </a:r>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261A1F5-6E07-48EC-A0C5-64FE8D9ED345}" type="slidenum">
              <a:rPr lang="zh-TW" altLang="en-US">
                <a:solidFill>
                  <a:srgbClr val="000000"/>
                </a:solidFill>
                <a:latin typeface="Calibri" panose="020F0502020204030204" pitchFamily="34" charset="0"/>
              </a:rPr>
              <a:pPr eaLnBrk="1" hangingPunct="1"/>
              <a:t>60</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40694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47593">
              <a:defRPr/>
            </a:pPr>
            <a:r>
              <a:rPr lang="en-US" altLang="zh-TW" i="1" dirty="0" smtClean="0"/>
              <a:t>Devices Profile for Web Services (DPWS)</a:t>
            </a:r>
          </a:p>
          <a:p>
            <a:pPr defTabSz="947593">
              <a:defRPr/>
            </a:pPr>
            <a:r>
              <a:rPr lang="en-US" altLang="zh-TW" dirty="0" smtClean="0"/>
              <a:t>Open Platform Communications(OPC-UA) </a:t>
            </a:r>
            <a:r>
              <a:rPr lang="en-US" altLang="zh-TW" b="1" dirty="0" smtClean="0"/>
              <a:t>Unified Architecture </a:t>
            </a:r>
            <a:r>
              <a:rPr lang="en-US" altLang="zh-TW" dirty="0" smtClean="0"/>
              <a:t>is an industrial M2M communication protocol for interoperability developed by the OPC Foundation</a:t>
            </a:r>
            <a:endParaRPr lang="en-US" altLang="zh-TW" dirty="0"/>
          </a:p>
          <a:p>
            <a:pPr defTabSz="947593">
              <a:defRPr/>
            </a:pPr>
            <a:r>
              <a:rPr lang="en-US" altLang="zh-TW" b="1" dirty="0" smtClean="0"/>
              <a:t>SCADA</a:t>
            </a:r>
            <a:r>
              <a:rPr lang="en-US" altLang="zh-TW" dirty="0" smtClean="0"/>
              <a:t> (</a:t>
            </a:r>
            <a:r>
              <a:rPr lang="en-US" altLang="zh-TW" b="1" dirty="0" smtClean="0"/>
              <a:t>supervisory control and data acquisition</a:t>
            </a:r>
            <a:r>
              <a:rPr lang="en-US" altLang="zh-TW" dirty="0" smtClean="0"/>
              <a:t>) is a system that operates with coded signals over communication channels so as to provide control of remote equipment</a:t>
            </a:r>
            <a:endParaRPr lang="en-US" altLang="zh-TW" dirty="0"/>
          </a:p>
          <a:p>
            <a:pPr defTabSz="947593">
              <a:defRPr/>
            </a:pPr>
            <a:r>
              <a:rPr lang="en-US" altLang="zh-TW" dirty="0" smtClean="0"/>
              <a:t>Distributed control systems (DCS) are used in industrial and civil engineering applications to monitor and control distributed equipment with remote human intervention.</a:t>
            </a:r>
          </a:p>
          <a:p>
            <a:pPr defTabSz="947593">
              <a:defRPr/>
            </a:pPr>
            <a:endParaRPr lang="en-US" altLang="zh-TW" dirty="0"/>
          </a:p>
          <a:p>
            <a:pPr defTabSz="947593">
              <a:defRPr/>
            </a:pPr>
            <a:r>
              <a:rPr lang="en-US" altLang="zh-TW" dirty="0"/>
              <a:t>Services can be combined to provide the functionality of a large software application. SOA makes it easier for software components on computers connected over a network to cooperate. Every computer can run any number of services, and each service is built in a way that ensures that the service can exchange information with any other service in the network without human interaction and without the need to make changes to the underlying program itself.</a:t>
            </a:r>
            <a:endParaRPr lang="zh-TW" altLang="en-US" sz="1100" dirty="0"/>
          </a:p>
          <a:p>
            <a:endParaRPr lang="en-US" altLang="zh-TW" dirty="0" smtClean="0"/>
          </a:p>
          <a:p>
            <a:r>
              <a:rPr lang="zh-TW" altLang="en-US" dirty="0" smtClean="0"/>
              <a:t>開放平台通信（</a:t>
            </a:r>
            <a:r>
              <a:rPr lang="en-US" altLang="zh-TW" dirty="0" smtClean="0"/>
              <a:t>OPC-UA</a:t>
            </a:r>
            <a:r>
              <a:rPr lang="zh-TW" altLang="en-US" dirty="0" smtClean="0"/>
              <a:t>）統一架構是由</a:t>
            </a:r>
            <a:r>
              <a:rPr lang="en-US" altLang="zh-TW" dirty="0" smtClean="0"/>
              <a:t>OPC</a:t>
            </a:r>
            <a:r>
              <a:rPr lang="zh-TW" altLang="en-US" dirty="0" smtClean="0"/>
              <a:t>基金會開發的工業</a:t>
            </a:r>
            <a:r>
              <a:rPr lang="en-US" altLang="zh-TW" dirty="0" smtClean="0"/>
              <a:t>M2M</a:t>
            </a:r>
            <a:r>
              <a:rPr lang="zh-TW" altLang="en-US" dirty="0" smtClean="0"/>
              <a:t>通信協議，並用於互操作性</a:t>
            </a:r>
            <a:endParaRPr lang="en-US" altLang="zh-TW" dirty="0" smtClean="0"/>
          </a:p>
          <a:p>
            <a:r>
              <a:rPr lang="en-US" altLang="zh-TW" dirty="0" smtClean="0"/>
              <a:t>SCADA</a:t>
            </a:r>
            <a:r>
              <a:rPr lang="zh-TW" altLang="en-US" dirty="0" smtClean="0"/>
              <a:t>（監控和數據採集）是通過通信信道使用編碼信號進行操作的系統，以便提供對遠程設備的控制分佈式控制系統（</a:t>
            </a:r>
            <a:r>
              <a:rPr lang="en-US" altLang="zh-TW" dirty="0" smtClean="0"/>
              <a:t>DCS</a:t>
            </a:r>
            <a:r>
              <a:rPr lang="zh-TW" altLang="en-US" dirty="0" smtClean="0"/>
              <a:t>）用於工業和土木工程應用中，以通過遠程人工干預來監視和控制分佈式設備。</a:t>
            </a:r>
            <a:endParaRPr lang="en-US" altLang="zh-TW" dirty="0" smtClean="0"/>
          </a:p>
          <a:p>
            <a:endParaRPr lang="en-US" altLang="zh-TW" dirty="0" smtClean="0"/>
          </a:p>
          <a:p>
            <a:r>
              <a:rPr lang="zh-TW" altLang="en-US" dirty="0" smtClean="0"/>
              <a:t>服務可以組合以提供大型軟體應用程序的功能。 </a:t>
            </a:r>
            <a:r>
              <a:rPr lang="en-US" altLang="zh-TW" dirty="0" smtClean="0"/>
              <a:t>SOA</a:t>
            </a:r>
            <a:r>
              <a:rPr lang="zh-TW" altLang="en-US" dirty="0" smtClean="0"/>
              <a:t>使通過網絡連接的電腦軟體元件更容易合作。 每台電腦可以運行任何數量的服務，並且每個服務以確保該服務可以與網絡中的任何其他服務交換信息的方式建立，而無需人為交互，並且不需要對底層程序本身進行改變。</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7</a:t>
            </a:fld>
            <a:endParaRPr lang="es-ES"/>
          </a:p>
        </p:txBody>
      </p:sp>
    </p:spTree>
    <p:extLst>
      <p:ext uri="{BB962C8B-B14F-4D97-AF65-F5344CB8AC3E}">
        <p14:creationId xmlns:p14="http://schemas.microsoft.com/office/powerpoint/2010/main" val="2033852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home </a:t>
            </a:r>
            <a:r>
              <a:rPr lang="zh-TW" altLang="en-US" smtClean="0"/>
              <a:t>的廣義涵蓋範圍（參考下一頁的動畫介紹，逐一說明每一類型的應用）</a:t>
            </a:r>
            <a:endParaRPr lang="en-US" altLang="zh-TW" smtClean="0"/>
          </a:p>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765351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
            </a:r>
            <a:br>
              <a:rPr lang="zh-TW" altLang="en-US" smtClean="0"/>
            </a:br>
            <a:r>
              <a:rPr lang="zh-TW" altLang="en-US"/>
              <a:t>家庭網絡 家庭網絡允許房主連接多個計算機和外圍設備，如印表機，彼此分享貫穿整個居住一個</a:t>
            </a:r>
            <a:r>
              <a:rPr lang="en-US" altLang="zh-TW"/>
              <a:t>Internet</a:t>
            </a:r>
            <a:r>
              <a:rPr lang="zh-TW" altLang="en-US"/>
              <a:t>連接。</a:t>
            </a:r>
            <a:endParaRPr lang="en-US" altLang="zh-TW"/>
          </a:p>
          <a:p>
            <a:r>
              <a:rPr lang="zh-TW" altLang="en-US"/>
              <a:t>消費者通常使用家庭網絡共享文件，圖像和文檔。家庭網絡可以實現在多個媒體，包括電話線，電力線，無線和通過同軸電纜電視和乙太網路。</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1983267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Smart Home</a:t>
            </a:r>
            <a:r>
              <a:rPr lang="zh-TW" altLang="en-US" smtClean="0"/>
              <a:t>環境中以</a:t>
            </a:r>
            <a:r>
              <a:rPr lang="en-US" altLang="zh-TW" smtClean="0"/>
              <a:t>DLNA</a:t>
            </a:r>
            <a:r>
              <a:rPr lang="zh-TW" altLang="en-US" smtClean="0"/>
              <a:t>、</a:t>
            </a:r>
            <a:r>
              <a:rPr lang="en-US" altLang="zh-TW" smtClean="0"/>
              <a:t>UPnP</a:t>
            </a:r>
            <a:r>
              <a:rPr lang="zh-TW" altLang="en-US" smtClean="0"/>
              <a:t>及</a:t>
            </a:r>
            <a:r>
              <a:rPr lang="en-US" altLang="zh-TW" smtClean="0"/>
              <a:t>UPnP AV</a:t>
            </a:r>
            <a:r>
              <a:rPr lang="zh-TW" altLang="en-US" smtClean="0"/>
              <a:t>產業標準，實現數位家庭影音娛樂之應用情境</a:t>
            </a:r>
            <a:endParaRPr lang="en-US" altLang="zh-TW" smtClean="0"/>
          </a:p>
          <a:p>
            <a:r>
              <a:rPr lang="en-US" altLang="zh-TW" smtClean="0"/>
              <a:t>DLNA: digital living network alliance</a:t>
            </a:r>
            <a:r>
              <a:rPr lang="zh-TW" altLang="en-US" smtClean="0"/>
              <a:t> （數位生活網路聯盟）</a:t>
            </a:r>
            <a:endParaRPr lang="en-US" altLang="zh-TW" smtClean="0"/>
          </a:p>
          <a:p>
            <a:r>
              <a:rPr lang="en-US" altLang="zh-TW" smtClean="0"/>
              <a:t>UPnP: universal plug and play</a:t>
            </a:r>
            <a:r>
              <a:rPr lang="zh-TW" altLang="en-US" smtClean="0"/>
              <a:t>（</a:t>
            </a:r>
            <a:r>
              <a:rPr lang="en-US" altLang="zh-TW" smtClean="0"/>
              <a:t>UPnP Forum</a:t>
            </a:r>
            <a:r>
              <a:rPr lang="zh-TW" altLang="en-US" smtClean="0"/>
              <a:t>）</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A1F471AE-DA95-4AD7-8292-08B0DB5CA3FE}" type="slidenum">
              <a:rPr lang="zh-TW" altLang="en-US">
                <a:solidFill>
                  <a:srgbClr val="000000"/>
                </a:solidFill>
                <a:latin typeface="Calibri" panose="020F0502020204030204" pitchFamily="34" charset="0"/>
              </a:rPr>
              <a:pPr eaLnBrk="1" hangingPunct="1"/>
              <a:t>63</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953302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DLNA</a:t>
            </a:r>
            <a:r>
              <a:rPr lang="zh-TW" altLang="en-US" dirty="0" smtClean="0"/>
              <a:t>構思的家庭網路影音娛樂：整合資訊家電、消費性電子產品及行動通訊終端產品，實現家庭網路環境下</a:t>
            </a:r>
            <a:r>
              <a:rPr lang="en-US" altLang="zh-TW" dirty="0" smtClean="0"/>
              <a:t>AV Media Sharing</a:t>
            </a:r>
            <a:endParaRPr lang="zh-TW" altLang="en-US" dirty="0" smtClean="0"/>
          </a:p>
          <a:p>
            <a:endParaRPr lang="en-US" altLang="en-US" dirty="0" smtClean="0">
              <a:ea typeface="新細明體" panose="02020500000000000000" pitchFamily="18" charset="-120"/>
            </a:endParaRPr>
          </a:p>
          <a:p>
            <a:r>
              <a:rPr lang="en-US" altLang="zh-TW" sz="1200" b="0" i="0" kern="1200" dirty="0" smtClean="0">
                <a:solidFill>
                  <a:schemeClr val="tx1"/>
                </a:solidFill>
                <a:effectLst/>
                <a:latin typeface="+mn-lt"/>
                <a:ea typeface="+mn-ea"/>
                <a:cs typeface="+mn-cs"/>
              </a:rPr>
              <a:t>The </a:t>
            </a:r>
            <a:r>
              <a:rPr lang="en-US" altLang="zh-TW" sz="1200" b="0" i="0" kern="1200" dirty="0" err="1" smtClean="0">
                <a:solidFill>
                  <a:schemeClr val="tx1"/>
                </a:solidFill>
                <a:effectLst/>
                <a:latin typeface="+mn-lt"/>
                <a:ea typeface="+mn-ea"/>
                <a:cs typeface="+mn-cs"/>
              </a:rPr>
              <a:t>OSGi</a:t>
            </a:r>
            <a:r>
              <a:rPr lang="en-US" altLang="zh-TW" sz="1200" b="0" i="0" kern="1200" dirty="0" smtClean="0">
                <a:solidFill>
                  <a:schemeClr val="tx1"/>
                </a:solidFill>
                <a:effectLst/>
                <a:latin typeface="+mn-lt"/>
                <a:ea typeface="+mn-ea"/>
                <a:cs typeface="+mn-cs"/>
              </a:rPr>
              <a:t> Alliance, formerly known as the Open Services Gateway initiative, is an open standards organization.</a:t>
            </a:r>
            <a:endParaRPr lang="en-US" altLang="en-US" dirty="0" smtClean="0">
              <a:ea typeface="新細明體" panose="02020500000000000000" pitchFamily="18" charset="-120"/>
            </a:endParaRPr>
          </a:p>
        </p:txBody>
      </p:sp>
    </p:spTree>
    <p:extLst>
      <p:ext uri="{BB962C8B-B14F-4D97-AF65-F5344CB8AC3E}">
        <p14:creationId xmlns:p14="http://schemas.microsoft.com/office/powerpoint/2010/main" val="7436921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Home networked devices (HNDs) </a:t>
            </a:r>
            <a:r>
              <a:rPr lang="zh-TW" altLang="en-US" smtClean="0"/>
              <a:t>包含的產品類型，</a:t>
            </a:r>
            <a:r>
              <a:rPr lang="zh-TW" altLang="en-US" sz="2000"/>
              <a:t>不同於過去的家電僅具有封閉性的功能，現在高階的</a:t>
            </a:r>
            <a:r>
              <a:rPr lang="en-US" altLang="zh-TW" sz="2000"/>
              <a:t>HND</a:t>
            </a:r>
            <a:r>
              <a:rPr lang="zh-TW" altLang="en-US" sz="2000"/>
              <a:t>有</a:t>
            </a:r>
            <a:r>
              <a:rPr lang="zh-TW" altLang="en-US" sz="1100"/>
              <a:t>有</a:t>
            </a:r>
            <a:r>
              <a:rPr lang="en-US" altLang="zh-TW" smtClean="0"/>
              <a:t>Upgraded capabilities: computation, networking, multimedia processing, storage</a:t>
            </a:r>
            <a:r>
              <a:rPr lang="zh-TW" altLang="en-US" smtClean="0"/>
              <a:t>等資源與能力。</a:t>
            </a:r>
            <a:endParaRPr lang="en-US" altLang="zh-TW" smtClean="0"/>
          </a:p>
          <a:p>
            <a:endParaRPr lang="en-US" altLang="zh-TW" smtClean="0"/>
          </a:p>
          <a:p>
            <a:r>
              <a:rPr lang="zh-TW" altLang="en-US" smtClean="0"/>
              <a:t>主流的產業規格標準化組織：</a:t>
            </a:r>
            <a:r>
              <a:rPr lang="en-US" altLang="zh-TW" smtClean="0"/>
              <a:t>DLNA</a:t>
            </a:r>
            <a:r>
              <a:rPr lang="zh-TW" altLang="en-US" smtClean="0"/>
              <a:t>及</a:t>
            </a:r>
            <a:r>
              <a:rPr lang="en-US" altLang="zh-TW" smtClean="0"/>
              <a:t>UPnP</a:t>
            </a:r>
          </a:p>
          <a:p>
            <a:endParaRPr lang="en-US" altLang="zh-TW" smtClean="0"/>
          </a:p>
          <a:p>
            <a:r>
              <a:rPr lang="en-US" altLang="zh-TW" smtClean="0"/>
              <a:t>DLNA</a:t>
            </a:r>
            <a:r>
              <a:rPr lang="zh-TW" altLang="en-US" smtClean="0"/>
              <a:t>直接建議使用</a:t>
            </a:r>
            <a:r>
              <a:rPr lang="en-US" altLang="zh-TW" smtClean="0"/>
              <a:t>UPnP Forum</a:t>
            </a:r>
            <a:r>
              <a:rPr lang="zh-TW" altLang="en-US" smtClean="0"/>
              <a:t>所提出的</a:t>
            </a:r>
            <a:r>
              <a:rPr lang="en-US" altLang="zh-TW" smtClean="0"/>
              <a:t>UPnP networking middleware </a:t>
            </a:r>
            <a:r>
              <a:rPr lang="zh-TW" altLang="en-US" smtClean="0"/>
              <a:t>為所有</a:t>
            </a:r>
            <a:r>
              <a:rPr lang="en-US" altLang="zh-TW" smtClean="0"/>
              <a:t>DLNA</a:t>
            </a:r>
            <a:r>
              <a:rPr lang="zh-TW" altLang="en-US" smtClean="0"/>
              <a:t>網路家電的網路協定中介層（各式協定的對照，請參考下一頁投影片）</a:t>
            </a:r>
            <a:endParaRPr lang="en-US" altLang="zh-TW"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F7EDA90D-4E87-4527-8B0D-754E72FEDE69}" type="slidenum">
              <a:rPr lang="zh-TW" altLang="en-US">
                <a:solidFill>
                  <a:srgbClr val="000000"/>
                </a:solidFill>
                <a:latin typeface="Calibri" panose="020F0502020204030204" pitchFamily="34" charset="0"/>
              </a:rPr>
              <a:pPr eaLnBrk="1" hangingPunct="1"/>
              <a:t>65</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547173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DLNA</a:t>
            </a:r>
            <a:r>
              <a:rPr lang="zh-TW" altLang="en-US" smtClean="0"/>
              <a:t> 規格 </a:t>
            </a:r>
            <a:r>
              <a:rPr lang="en-US" altLang="zh-TW" smtClean="0">
                <a:sym typeface="Wingdings" panose="05000000000000000000" pitchFamily="2" charset="2"/>
              </a:rPr>
              <a:t> UPnP </a:t>
            </a:r>
            <a:r>
              <a:rPr lang="zh-TW" altLang="en-US" smtClean="0">
                <a:sym typeface="Wingdings" panose="05000000000000000000" pitchFamily="2" charset="2"/>
              </a:rPr>
              <a:t>規格之間的對應關係 （</a:t>
            </a:r>
            <a:r>
              <a:rPr lang="en-US" altLang="zh-TW" smtClean="0">
                <a:sym typeface="Wingdings" panose="05000000000000000000" pitchFamily="2" charset="2"/>
              </a:rPr>
              <a:t>DLNA</a:t>
            </a:r>
            <a:r>
              <a:rPr lang="zh-TW" altLang="en-US" smtClean="0">
                <a:sym typeface="Wingdings" panose="05000000000000000000" pitchFamily="2" charset="2"/>
              </a:rPr>
              <a:t>多是網路訊息及媒體格是的相容性規範，</a:t>
            </a:r>
            <a:r>
              <a:rPr lang="en-US" altLang="zh-TW" smtClean="0">
                <a:sym typeface="Wingdings" panose="05000000000000000000" pitchFamily="2" charset="2"/>
              </a:rPr>
              <a:t>interconnection</a:t>
            </a:r>
            <a:r>
              <a:rPr lang="zh-TW" altLang="en-US" smtClean="0">
                <a:sym typeface="Wingdings" panose="05000000000000000000" pitchFamily="2" charset="2"/>
              </a:rPr>
              <a:t>與</a:t>
            </a:r>
            <a:r>
              <a:rPr lang="en-US" altLang="zh-TW" smtClean="0">
                <a:sym typeface="Wingdings" panose="05000000000000000000" pitchFamily="2" charset="2"/>
              </a:rPr>
              <a:t>transport</a:t>
            </a:r>
            <a:r>
              <a:rPr lang="zh-TW" altLang="en-US" smtClean="0">
                <a:sym typeface="Wingdings" panose="05000000000000000000" pitchFamily="2" charset="2"/>
              </a:rPr>
              <a:t>的部分直接採納</a:t>
            </a:r>
            <a:r>
              <a:rPr lang="en-US" altLang="zh-TW" smtClean="0">
                <a:sym typeface="Wingdings" panose="05000000000000000000" pitchFamily="2" charset="2"/>
              </a:rPr>
              <a:t>UPnP Forum</a:t>
            </a:r>
            <a:r>
              <a:rPr lang="zh-TW" altLang="en-US" smtClean="0">
                <a:sym typeface="Wingdings" panose="05000000000000000000" pitchFamily="2" charset="2"/>
              </a:rPr>
              <a:t>所提出的</a:t>
            </a:r>
            <a:r>
              <a:rPr lang="en-US" altLang="zh-TW" smtClean="0">
                <a:sym typeface="Wingdings" panose="05000000000000000000" pitchFamily="2" charset="2"/>
              </a:rPr>
              <a:t>UPnP Communication Protocol stacks </a:t>
            </a:r>
            <a:r>
              <a:rPr lang="zh-TW" altLang="en-US" smtClean="0">
                <a:sym typeface="Wingdings" panose="05000000000000000000" pitchFamily="2" charset="2"/>
              </a:rPr>
              <a:t>）</a:t>
            </a:r>
            <a:endParaRPr lang="en-US" altLang="zh-TW" smtClean="0"/>
          </a:p>
          <a:p>
            <a:endParaRPr lang="en-US" altLang="zh-TW" smtClean="0"/>
          </a:p>
          <a:p>
            <a:r>
              <a:rPr lang="en-US" altLang="zh-TW" smtClean="0"/>
              <a:t>SSDP: simple service discovery protocol</a:t>
            </a:r>
          </a:p>
          <a:p>
            <a:r>
              <a:rPr lang="en-US" altLang="zh-TW" smtClean="0"/>
              <a:t>SOAP: simple object access protocol</a:t>
            </a:r>
          </a:p>
          <a:p>
            <a:r>
              <a:rPr lang="en-US" altLang="zh-TW" smtClean="0"/>
              <a:t>GENA: general event notification architecture</a:t>
            </a:r>
          </a:p>
          <a:p>
            <a:r>
              <a:rPr lang="en-US" altLang="zh-TW" b="1" smtClean="0"/>
              <a:t>HTTPU</a:t>
            </a:r>
            <a:r>
              <a:rPr lang="en-US" altLang="zh-TW" smtClean="0"/>
              <a:t> is an extension of the </a:t>
            </a:r>
            <a:r>
              <a:rPr lang="en-US" altLang="zh-TW" smtClean="0">
                <a:hlinkClick r:id="rId3" tooltip="HTTP/1.1"/>
              </a:rPr>
              <a:t>HTTP/1.1</a:t>
            </a:r>
            <a:r>
              <a:rPr lang="en-US" altLang="zh-TW" smtClean="0"/>
              <a:t> protocol using </a:t>
            </a:r>
            <a:r>
              <a:rPr lang="en-US" altLang="zh-TW" smtClean="0">
                <a:hlinkClick r:id="rId4" tooltip="User Datagram Protocol"/>
              </a:rPr>
              <a:t>UDP</a:t>
            </a:r>
            <a:r>
              <a:rPr lang="en-US" altLang="zh-TW" smtClean="0"/>
              <a:t> as the data transport instead of the usual </a:t>
            </a:r>
            <a:r>
              <a:rPr lang="en-US" altLang="zh-TW" smtClean="0">
                <a:hlinkClick r:id="rId5" tooltip="Transmission Control Protocol"/>
              </a:rPr>
              <a:t>TCP</a:t>
            </a:r>
            <a:r>
              <a:rPr lang="en-US" altLang="zh-TW" smtClean="0"/>
              <a:t> protocol. </a:t>
            </a:r>
          </a:p>
          <a:p>
            <a:r>
              <a:rPr lang="en-US" altLang="zh-TW" b="1" smtClean="0"/>
              <a:t>HTTPMU</a:t>
            </a:r>
            <a:r>
              <a:rPr lang="en-US" altLang="zh-TW" smtClean="0"/>
              <a:t> is a variant of HTTPU that uses </a:t>
            </a:r>
            <a:r>
              <a:rPr lang="en-US" altLang="zh-TW" smtClean="0">
                <a:hlinkClick r:id="rId6" tooltip="IP multicast"/>
              </a:rPr>
              <a:t>IP multicast</a:t>
            </a:r>
            <a:r>
              <a:rPr lang="en-US" altLang="zh-TW" smtClean="0"/>
              <a:t>.</a:t>
            </a:r>
          </a:p>
          <a:p>
            <a:r>
              <a:rPr lang="en-US" altLang="zh-TW" smtClean="0"/>
              <a:t>For information about Multicast and Unicast UDP HTTP Messages via http://tools.ietf.org/html/draft-goland-http-udp</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F09A3C07-C631-42E8-9DAF-DD118B2FB44F}" type="slidenum">
              <a:rPr lang="zh-TW" altLang="en-US">
                <a:solidFill>
                  <a:srgbClr val="000000"/>
                </a:solidFill>
                <a:latin typeface="Calibri" panose="020F0502020204030204" pitchFamily="34" charset="0"/>
              </a:rPr>
              <a:pPr eaLnBrk="1" hangingPunct="1"/>
              <a:t>66</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168336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學理上，</a:t>
            </a:r>
            <a:r>
              <a:rPr lang="en-US" altLang="zh-TW" smtClean="0"/>
              <a:t>UPnP</a:t>
            </a:r>
            <a:r>
              <a:rPr lang="zh-TW" altLang="en-US" smtClean="0"/>
              <a:t>技術主要歸類在 </a:t>
            </a:r>
            <a:r>
              <a:rPr lang="en-US" altLang="zh-TW" smtClean="0"/>
              <a:t>Device &amp; Service Discovery Methodology</a:t>
            </a:r>
            <a:r>
              <a:rPr lang="zh-TW" altLang="en-US" smtClean="0"/>
              <a:t>，主要適用在小型區域網路或是</a:t>
            </a:r>
            <a:r>
              <a:rPr lang="en-US" altLang="zh-TW" smtClean="0"/>
              <a:t>ad hoc</a:t>
            </a:r>
            <a:r>
              <a:rPr lang="zh-TW" altLang="en-US" smtClean="0"/>
              <a:t>的網路之間，不適用在</a:t>
            </a:r>
            <a:r>
              <a:rPr lang="en-US" altLang="zh-TW" smtClean="0"/>
              <a:t>WAN</a:t>
            </a:r>
          </a:p>
          <a:p>
            <a:endParaRPr lang="en-US" altLang="zh-TW" smtClean="0"/>
          </a:p>
          <a:p>
            <a:r>
              <a:rPr lang="en-US" altLang="zh-TW" smtClean="0"/>
              <a:t>UPnP</a:t>
            </a:r>
            <a:r>
              <a:rPr lang="zh-TW" altLang="en-US" smtClean="0"/>
              <a:t>技術並不是逕自發展出另一套新的網連規格，而是從現有各式網際網路標準化的技術中，彙整出一套適用的網路協定（如上一頁所示），以求</a:t>
            </a:r>
            <a:r>
              <a:rPr lang="en-US" altLang="zh-TW" smtClean="0"/>
              <a:t>network interoperability</a:t>
            </a:r>
            <a:r>
              <a:rPr lang="zh-TW" altLang="en-US" smtClean="0"/>
              <a:t>最大化。</a:t>
            </a:r>
            <a:endParaRPr lang="en-US" altLang="zh-TW" smtClean="0"/>
          </a:p>
          <a:p>
            <a:endParaRPr lang="en-US" altLang="zh-TW"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4FD916D-057B-41EA-A30C-8B6F962367D9}" type="slidenum">
              <a:rPr lang="zh-TW" altLang="en-US">
                <a:solidFill>
                  <a:srgbClr val="000000"/>
                </a:solidFill>
                <a:latin typeface="Calibri" panose="020F0502020204030204" pitchFamily="34" charset="0"/>
              </a:rPr>
              <a:pPr eaLnBrk="1" hangingPunct="1"/>
              <a:t>67</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8477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UPnP</a:t>
            </a:r>
            <a:r>
              <a:rPr lang="zh-TW" altLang="en-US" smtClean="0"/>
              <a:t>的主要功能包括六個</a:t>
            </a:r>
            <a:r>
              <a:rPr lang="en-US" altLang="zh-TW" smtClean="0"/>
              <a:t>functional layers. (</a:t>
            </a:r>
            <a:r>
              <a:rPr lang="zh-TW" altLang="en-US" smtClean="0"/>
              <a:t>可以由下而上介紹</a:t>
            </a:r>
            <a:r>
              <a:rPr lang="en-US" altLang="zh-TW" smtClean="0"/>
              <a:t>)</a:t>
            </a:r>
          </a:p>
          <a:p>
            <a:r>
              <a:rPr lang="en-US" altLang="zh-TW" i="1" smtClean="0"/>
              <a:t>0. Addressing </a:t>
            </a:r>
            <a:r>
              <a:rPr lang="en-US" altLang="zh-TW" smtClean="0"/>
              <a:t>is an underlying function enabling a device to acquire a unique network IP address when it newly joins a network. The default addressing method is dynamic host configuration protocol (DHCP), and automatic IP configuration [notes below] is used as the absence of DHCP service. </a:t>
            </a:r>
            <a:endParaRPr lang="zh-TW" altLang="zh-TW" smtClean="0"/>
          </a:p>
          <a:p>
            <a:r>
              <a:rPr lang="en-US" altLang="zh-TW" i="1" smtClean="0"/>
              <a:t>1. Discovery</a:t>
            </a:r>
            <a:r>
              <a:rPr lang="en-US" altLang="zh-TW" smtClean="0"/>
              <a:t> is the capability for a device to advertise its appearance and services in the network, so a control point can find the device and its information. </a:t>
            </a:r>
            <a:endParaRPr lang="en-US" altLang="zh-TW" i="1" smtClean="0"/>
          </a:p>
          <a:p>
            <a:r>
              <a:rPr lang="en-US" altLang="zh-TW" i="1" smtClean="0"/>
              <a:t>2. Description</a:t>
            </a:r>
            <a:r>
              <a:rPr lang="en-US" altLang="zh-TW" smtClean="0"/>
              <a:t> is used for a device to summarize its services and capabilities in a well-defined format, so control points can parse description files and know what a device offers. </a:t>
            </a:r>
            <a:endParaRPr lang="en-US" altLang="zh-TW" i="1" smtClean="0"/>
          </a:p>
          <a:p>
            <a:r>
              <a:rPr lang="en-US" altLang="zh-TW" i="1" smtClean="0"/>
              <a:t>3. Control</a:t>
            </a:r>
            <a:r>
              <a:rPr lang="en-US" altLang="zh-TW" smtClean="0"/>
              <a:t> is the capability for a device to handle requests from control points and to invoke specific actions. </a:t>
            </a:r>
            <a:endParaRPr lang="zh-TW" altLang="zh-TW" smtClean="0"/>
          </a:p>
          <a:p>
            <a:r>
              <a:rPr lang="en-US" altLang="zh-TW" i="1" smtClean="0"/>
              <a:t>4. Eventing</a:t>
            </a:r>
            <a:r>
              <a:rPr lang="en-US" altLang="zh-TW" smtClean="0"/>
              <a:t> is used by a device to notify the registered control points whenever any interested state changes. </a:t>
            </a:r>
            <a:endParaRPr lang="zh-TW" altLang="zh-TW" smtClean="0"/>
          </a:p>
          <a:p>
            <a:r>
              <a:rPr lang="en-US" altLang="zh-TW" i="1" smtClean="0"/>
              <a:t>5. Presentation</a:t>
            </a:r>
            <a:r>
              <a:rPr lang="en-US" altLang="zh-TW" smtClean="0"/>
              <a:t> is an HTML-based interface provided by device for users to control or monitor them directly.</a:t>
            </a:r>
            <a:endParaRPr lang="zh-TW" altLang="zh-TW" smtClean="0"/>
          </a:p>
          <a:p>
            <a:endParaRPr lang="en-US" altLang="zh-TW" smtClean="0"/>
          </a:p>
          <a:p>
            <a:r>
              <a:rPr lang="en-US" altLang="zh-TW" smtClean="0"/>
              <a:t>Auto-IP: 169.254.*.*</a:t>
            </a:r>
          </a:p>
          <a:p>
            <a:r>
              <a:rPr lang="en-US" altLang="zh-TW" smtClean="0"/>
              <a:t>A link-local address is an Internet Protocol address that is intended only for communications within the segment of a local network (a link) or a point-to-point connection that a host is connected to. Routers do not forward packets with link-local addresses.</a:t>
            </a:r>
          </a:p>
          <a:p>
            <a:endParaRPr lang="en-US" altLang="zh-TW" smtClean="0"/>
          </a:p>
          <a:p>
            <a:r>
              <a:rPr lang="en-US" altLang="zh-TW" smtClean="0"/>
              <a:t>RFC 3927, </a:t>
            </a:r>
            <a:r>
              <a:rPr lang="en-US" altLang="zh-TW" i="1" smtClean="0"/>
              <a:t>Dynamic Configuration of IPv4 Link-Local Addresses</a:t>
            </a:r>
            <a:r>
              <a:rPr lang="en-US" altLang="zh-TW" smtClean="0"/>
              <a:t>, S. Cheshire, B. Aboba, E. Guttman, The Internet Society (May 2005).</a:t>
            </a:r>
          </a:p>
          <a:p>
            <a:r>
              <a:rPr lang="en-US" altLang="zh-TW" smtClean="0"/>
              <a:t>Microsoft refers to this address auto-configuration method as Automatic Private IP Addressing (APIPA). It is sometimes also casually referred to as auto-IP.</a:t>
            </a:r>
          </a:p>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2633464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8274" indent="-294478" eaLnBrk="0" hangingPunct="0">
              <a:defRPr>
                <a:solidFill>
                  <a:schemeClr val="tx1"/>
                </a:solidFill>
                <a:latin typeface="Arial" panose="020B0604020202020204" pitchFamily="34" charset="0"/>
                <a:ea typeface="新細明體" panose="02020500000000000000" pitchFamily="18" charset="-120"/>
              </a:defRPr>
            </a:lvl2pPr>
            <a:lvl3pPr marL="1182846" indent="-235254" eaLnBrk="0" hangingPunct="0">
              <a:defRPr>
                <a:solidFill>
                  <a:schemeClr val="tx1"/>
                </a:solidFill>
                <a:latin typeface="Arial" panose="020B0604020202020204" pitchFamily="34" charset="0"/>
                <a:ea typeface="新細明體" panose="02020500000000000000" pitchFamily="18" charset="-120"/>
              </a:defRPr>
            </a:lvl3pPr>
            <a:lvl4pPr marL="1656643" indent="-235254" eaLnBrk="0" hangingPunct="0">
              <a:defRPr>
                <a:solidFill>
                  <a:schemeClr val="tx1"/>
                </a:solidFill>
                <a:latin typeface="Arial" panose="020B0604020202020204" pitchFamily="34" charset="0"/>
                <a:ea typeface="新細明體" panose="02020500000000000000" pitchFamily="18" charset="-120"/>
              </a:defRPr>
            </a:lvl4pPr>
            <a:lvl5pPr marL="2130439" indent="-235254" eaLnBrk="0" hangingPunct="0">
              <a:defRPr>
                <a:solidFill>
                  <a:schemeClr val="tx1"/>
                </a:solidFill>
                <a:latin typeface="Arial" panose="020B0604020202020204" pitchFamily="34" charset="0"/>
                <a:ea typeface="新細明體" panose="02020500000000000000" pitchFamily="18" charset="-120"/>
              </a:defRPr>
            </a:lvl5pPr>
            <a:lvl6pPr marL="2604235" indent="-23525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8032" indent="-23525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1828" indent="-23525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5624" indent="-235254"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21C6718-F915-4D06-86E5-F037AFEC29F6}" type="slidenum">
              <a:rPr lang="zh-TW" altLang="en-US">
                <a:solidFill>
                  <a:srgbClr val="000000"/>
                </a:solidFill>
                <a:latin typeface="Times New Roman" panose="02020603050405020304" pitchFamily="18" charset="0"/>
              </a:rPr>
              <a:pPr eaLnBrk="1" hangingPunct="1"/>
              <a:t>69</a:t>
            </a:fld>
            <a:endParaRPr lang="en-US" altLang="zh-TW">
              <a:solidFill>
                <a:srgbClr val="000000"/>
              </a:solidFill>
              <a:latin typeface="Times New Roman" panose="02020603050405020304" pitchFamily="18"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一個以</a:t>
            </a:r>
            <a:r>
              <a:rPr lang="en-US" altLang="zh-TW" smtClean="0"/>
              <a:t>UPnP</a:t>
            </a:r>
            <a:r>
              <a:rPr lang="zh-TW" altLang="en-US" smtClean="0"/>
              <a:t>方式操控的實施例（以動畫顯示每個步驟）</a:t>
            </a:r>
            <a:endParaRPr lang="en-US" altLang="zh-TW" smtClean="0"/>
          </a:p>
          <a:p>
            <a:endParaRPr lang="en-US" altLang="zh-TW" smtClean="0"/>
          </a:p>
        </p:txBody>
      </p:sp>
    </p:spTree>
    <p:extLst>
      <p:ext uri="{BB962C8B-B14F-4D97-AF65-F5344CB8AC3E}">
        <p14:creationId xmlns:p14="http://schemas.microsoft.com/office/powerpoint/2010/main" val="1886195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UPnP Forum</a:t>
            </a:r>
            <a:r>
              <a:rPr lang="zh-TW" altLang="en-US" smtClean="0"/>
              <a:t>提出的各式</a:t>
            </a:r>
            <a:r>
              <a:rPr lang="en-US" altLang="zh-TW" smtClean="0"/>
              <a:t>service profiles</a:t>
            </a:r>
            <a:endParaRPr lang="zh-TW" altLang="en-US" smtClean="0"/>
          </a:p>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387477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非符合</a:t>
            </a:r>
            <a:r>
              <a:rPr lang="en-US" altLang="zh-TW" dirty="0" smtClean="0"/>
              <a:t>SOA</a:t>
            </a:r>
            <a:r>
              <a:rPr lang="zh-TW" altLang="en-US" dirty="0" smtClean="0"/>
              <a:t>的設備整合必須要使用 </a:t>
            </a:r>
            <a:r>
              <a:rPr lang="en-US" altLang="zh-TW" dirty="0" smtClean="0"/>
              <a:t>Gateway</a:t>
            </a:r>
            <a:r>
              <a:rPr lang="zh-TW" altLang="en-US" baseline="0" dirty="0" smtClean="0"/>
              <a:t>或 </a:t>
            </a:r>
            <a:r>
              <a:rPr lang="en-US" altLang="zh-TW" baseline="0" dirty="0" smtClean="0"/>
              <a:t>Mediator</a:t>
            </a:r>
            <a:r>
              <a:rPr lang="zh-TW" altLang="en-US" baseline="0" dirty="0" smtClean="0"/>
              <a:t>，透過</a:t>
            </a:r>
            <a:r>
              <a:rPr lang="en-US" altLang="zh-TW" baseline="0" dirty="0" smtClean="0"/>
              <a:t>Gateway</a:t>
            </a:r>
            <a:r>
              <a:rPr lang="zh-TW" altLang="en-US" baseline="0" dirty="0" smtClean="0"/>
              <a:t>或 </a:t>
            </a:r>
            <a:r>
              <a:rPr lang="en-US" altLang="zh-TW" baseline="0" dirty="0" smtClean="0"/>
              <a:t>Mediator</a:t>
            </a:r>
            <a:r>
              <a:rPr lang="zh-TW" altLang="en-US" baseline="0" dirty="0" smtClean="0"/>
              <a:t>這些設備才能夠以</a:t>
            </a:r>
            <a:r>
              <a:rPr lang="en-US" altLang="zh-TW" baseline="0" dirty="0" smtClean="0"/>
              <a:t>Web Service</a:t>
            </a:r>
            <a:r>
              <a:rPr lang="zh-TW" altLang="en-US" baseline="0" dirty="0" smtClean="0"/>
              <a:t>的介面來和系統整合</a:t>
            </a:r>
            <a:endParaRPr lang="en-US" altLang="zh-TW" dirty="0" smtClean="0"/>
          </a:p>
        </p:txBody>
      </p:sp>
      <p:sp>
        <p:nvSpPr>
          <p:cNvPr id="4" name="投影片編號版面配置區 3"/>
          <p:cNvSpPr>
            <a:spLocks noGrp="1"/>
          </p:cNvSpPr>
          <p:nvPr>
            <p:ph type="sldNum" sz="quarter" idx="10"/>
          </p:nvPr>
        </p:nvSpPr>
        <p:spPr/>
        <p:txBody>
          <a:bodyPr/>
          <a:lstStyle/>
          <a:p>
            <a:fld id="{1945B3CF-F153-4927-8AED-0C2B4E88460B}" type="slidenum">
              <a:rPr lang="es-ES" smtClean="0"/>
              <a:t>8</a:t>
            </a:fld>
            <a:endParaRPr lang="es-ES"/>
          </a:p>
        </p:txBody>
      </p:sp>
    </p:spTree>
    <p:extLst>
      <p:ext uri="{BB962C8B-B14F-4D97-AF65-F5344CB8AC3E}">
        <p14:creationId xmlns:p14="http://schemas.microsoft.com/office/powerpoint/2010/main" val="2515062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Home </a:t>
            </a:r>
            <a:r>
              <a:rPr lang="zh-TW" altLang="en-US" smtClean="0">
                <a:ea typeface="新細明體" panose="02020500000000000000" pitchFamily="18" charset="-120"/>
              </a:rPr>
              <a:t>閘道器</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1227187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裝置之間存在有很大的異質性，並且不同裝置使用的網路媒介也不盡相同。需要</a:t>
            </a:r>
            <a:r>
              <a:rPr lang="en-US" altLang="zh-TW" smtClean="0"/>
              <a:t> “Home Gateway</a:t>
            </a:r>
            <a:r>
              <a:rPr lang="zh-TW" altLang="en-US" smtClean="0"/>
              <a:t>家用閘道器</a:t>
            </a:r>
            <a:r>
              <a:rPr lang="en-US" altLang="zh-TW" smtClean="0"/>
              <a:t>”</a:t>
            </a:r>
            <a:r>
              <a:rPr lang="zh-TW" altLang="en-US" smtClean="0"/>
              <a:t>這中間角色才可以實現之間的互連及服務應用。</a:t>
            </a:r>
            <a:endParaRPr lang="en-US" altLang="zh-TW" smtClean="0"/>
          </a:p>
          <a:p>
            <a:r>
              <a:rPr lang="zh-TW" altLang="en-US" smtClean="0"/>
              <a:t>另外，若要從外部網路連進家裡，操控各式家電，也需要有</a:t>
            </a:r>
            <a:r>
              <a:rPr lang="en-US" altLang="zh-TW" smtClean="0"/>
              <a:t>“</a:t>
            </a:r>
            <a:r>
              <a:rPr lang="zh-TW" altLang="en-US" smtClean="0"/>
              <a:t>家用閘道器</a:t>
            </a:r>
            <a:r>
              <a:rPr lang="en-US" altLang="zh-TW" smtClean="0"/>
              <a:t>”</a:t>
            </a:r>
            <a:r>
              <a:rPr lang="zh-TW" altLang="en-US" smtClean="0"/>
              <a:t>這中間角色才可以實現。</a:t>
            </a:r>
            <a:endParaRPr lang="en-US" altLang="zh-TW" smtClean="0"/>
          </a:p>
          <a:p>
            <a:r>
              <a:rPr lang="zh-TW" altLang="en-US" smtClean="0"/>
              <a:t>以上說明家用閘道器的重要性</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CF5009EE-3938-40DF-8BEB-7A8BE2F53051}" type="slidenum">
              <a:rPr lang="zh-TW" altLang="en-US">
                <a:solidFill>
                  <a:srgbClr val="000000"/>
                </a:solidFill>
                <a:latin typeface="Calibri" panose="020F0502020204030204" pitchFamily="34" charset="0"/>
              </a:rPr>
              <a:pPr eaLnBrk="1" hangingPunct="1"/>
              <a:t>72</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37573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buFont typeface="Wingdings" panose="05000000000000000000" pitchFamily="2" charset="2"/>
              <a:buNone/>
            </a:pPr>
            <a:r>
              <a:rPr lang="zh-TW" altLang="en-US" sz="1900"/>
              <a:t>家用閘道器的功能需求及定義</a:t>
            </a:r>
            <a:endParaRPr lang="en-US" altLang="zh-TW" sz="190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75072D5-7DFE-4BBE-A898-5380E8C5E9FF}" type="slidenum">
              <a:rPr lang="zh-TW" altLang="en-US">
                <a:solidFill>
                  <a:srgbClr val="000000"/>
                </a:solidFill>
                <a:latin typeface="Calibri" panose="020F0502020204030204" pitchFamily="34" charset="0"/>
              </a:rPr>
              <a:pPr eaLnBrk="1" hangingPunct="1"/>
              <a:t>73</a:t>
            </a:fld>
            <a:endParaRPr lang="en-US" altLang="zh-TW">
              <a:solidFill>
                <a:srgbClr val="000000"/>
              </a:solidFill>
              <a:latin typeface="Calibri" panose="020F0502020204030204" pitchFamily="34" charset="0"/>
            </a:endParaRPr>
          </a:p>
        </p:txBody>
      </p:sp>
    </p:spTree>
    <p:extLst>
      <p:ext uri="{BB962C8B-B14F-4D97-AF65-F5344CB8AC3E}">
        <p14:creationId xmlns:p14="http://schemas.microsoft.com/office/powerpoint/2010/main" val="3620829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pp. 23-25</a:t>
            </a:r>
            <a:r>
              <a:rPr lang="zh-TW" altLang="en-US" smtClean="0"/>
              <a:t> 說明有無使用家用閘道器的環境差異</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495AE6C-892A-44B4-8F0F-4502EE941005}" type="slidenum">
              <a:rPr lang="zh-TW" altLang="en-US">
                <a:solidFill>
                  <a:srgbClr val="000000"/>
                </a:solidFill>
                <a:latin typeface="Calibri" panose="020F0502020204030204" pitchFamily="34" charset="0"/>
              </a:rPr>
              <a:pPr eaLnBrk="1" hangingPunct="1"/>
              <a:t>74</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568918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ea typeface="新細明體" panose="02020500000000000000" pitchFamily="18" charset="-120"/>
              </a:rPr>
              <a:t>服務與標準的交叉環境</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16898164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7593">
              <a:defRPr/>
            </a:pPr>
            <a:r>
              <a:rPr lang="zh-TW" altLang="en-US" smtClean="0">
                <a:ea typeface="+mn-ea"/>
              </a:rPr>
              <a:t>服務與標準的交叉環境</a:t>
            </a:r>
            <a:endParaRPr lang="en-US" altLang="en-US" smtClean="0">
              <a:ea typeface="新細明體" panose="02020500000000000000" pitchFamily="18" charset="-120"/>
            </a:endParaRPr>
          </a:p>
          <a:p>
            <a:endParaRPr lang="en-US" altLang="en-US" smtClean="0">
              <a:ea typeface="新細明體" panose="02020500000000000000" pitchFamily="18" charset="-120"/>
            </a:endParaRPr>
          </a:p>
        </p:txBody>
      </p:sp>
    </p:spTree>
    <p:extLst>
      <p:ext uri="{BB962C8B-B14F-4D97-AF65-F5344CB8AC3E}">
        <p14:creationId xmlns:p14="http://schemas.microsoft.com/office/powerpoint/2010/main" val="3707698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MOTOROLA</a:t>
            </a:r>
            <a:r>
              <a:rPr lang="zh-TW" altLang="en-US" smtClean="0"/>
              <a:t>的展示</a:t>
            </a:r>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A12A735-FA2B-48AF-9819-CB16A5F6DF9D}" type="slidenum">
              <a:rPr lang="zh-TW" altLang="en-US">
                <a:solidFill>
                  <a:srgbClr val="000000"/>
                </a:solidFill>
                <a:latin typeface="Calibri" panose="020F0502020204030204" pitchFamily="34" charset="0"/>
              </a:rPr>
              <a:pPr eaLnBrk="1" hangingPunct="1"/>
              <a:t>77</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9583581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補充資料</a:t>
            </a:r>
            <a:endParaRPr lang="en-US" altLang="zh-TW" smtClean="0"/>
          </a:p>
          <a:p>
            <a:pPr>
              <a:buFontTx/>
              <a:buChar char="-"/>
            </a:pPr>
            <a:r>
              <a:rPr lang="en-US" altLang="zh-TW" smtClean="0"/>
              <a:t>OSGi</a:t>
            </a:r>
          </a:p>
          <a:p>
            <a:pPr>
              <a:buFontTx/>
              <a:buChar char="-"/>
            </a:pPr>
            <a:endParaRPr lang="en-US" altLang="zh-TW" smtClean="0"/>
          </a:p>
          <a:p>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3621DEA-D3DF-4306-8B0A-F31394BE4947}" type="slidenum">
              <a:rPr lang="zh-TW" altLang="en-US">
                <a:solidFill>
                  <a:srgbClr val="000000"/>
                </a:solidFill>
                <a:latin typeface="Calibri" panose="020F0502020204030204" pitchFamily="34" charset="0"/>
              </a:rPr>
              <a:pPr eaLnBrk="1" hangingPunct="1"/>
              <a:t>78</a:t>
            </a:fld>
            <a:endParaRPr lang="zh-TW"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978670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OSGI</a:t>
            </a:r>
            <a:r>
              <a:rPr lang="en-US" altLang="en-US" baseline="0" smtClean="0">
                <a:ea typeface="新細明體" panose="02020500000000000000" pitchFamily="18" charset="-120"/>
              </a:rPr>
              <a:t> </a:t>
            </a:r>
            <a:r>
              <a:rPr lang="zh-TW" altLang="en-US" baseline="0" smtClean="0">
                <a:ea typeface="新細明體" panose="02020500000000000000" pitchFamily="18" charset="-120"/>
              </a:rPr>
              <a:t>架構圖</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29170633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OSGi</a:t>
            </a:r>
            <a:r>
              <a:rPr lang="en-US" altLang="en-US" baseline="0" smtClean="0">
                <a:ea typeface="新細明體" panose="02020500000000000000" pitchFamily="18" charset="-120"/>
              </a:rPr>
              <a:t> </a:t>
            </a:r>
            <a:r>
              <a:rPr lang="zh-TW" altLang="en-US" baseline="0" smtClean="0">
                <a:ea typeface="新細明體" panose="02020500000000000000" pitchFamily="18" charset="-120"/>
              </a:rPr>
              <a:t>的中介軟體</a:t>
            </a:r>
            <a:endParaRPr lang="en-US" altLang="en-US" smtClean="0">
              <a:ea typeface="新細明體" panose="02020500000000000000" pitchFamily="18" charset="-120"/>
            </a:endParaRPr>
          </a:p>
        </p:txBody>
      </p:sp>
    </p:spTree>
    <p:extLst>
      <p:ext uri="{BB962C8B-B14F-4D97-AF65-F5344CB8AC3E}">
        <p14:creationId xmlns:p14="http://schemas.microsoft.com/office/powerpoint/2010/main" val="116122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t>Gateway</a:t>
            </a:r>
          </a:p>
          <a:p>
            <a:r>
              <a:rPr lang="en-US" altLang="zh-TW" dirty="0" smtClean="0"/>
              <a:t>-</a:t>
            </a:r>
            <a:r>
              <a:rPr lang="zh-TW" altLang="en-US" dirty="0" smtClean="0"/>
              <a:t>控制一組較低級別的</a:t>
            </a:r>
            <a:r>
              <a:rPr lang="en-US" altLang="zh-TW" dirty="0" smtClean="0"/>
              <a:t>non-service-enabled</a:t>
            </a:r>
            <a:r>
              <a:rPr lang="zh-TW" altLang="en-US" dirty="0" smtClean="0"/>
              <a:t>設備</a:t>
            </a:r>
            <a:endParaRPr lang="en-US" altLang="zh-TW" dirty="0" smtClean="0"/>
          </a:p>
          <a:p>
            <a:r>
              <a:rPr lang="en-US" altLang="zh-TW" dirty="0" smtClean="0"/>
              <a:t>-</a:t>
            </a:r>
            <a:r>
              <a:rPr lang="zh-TW" altLang="en-US" dirty="0" smtClean="0"/>
              <a:t>由</a:t>
            </a:r>
            <a:r>
              <a:rPr lang="en-US" altLang="zh-TW" dirty="0" smtClean="0"/>
              <a:t>natively WS-enabled</a:t>
            </a:r>
            <a:r>
              <a:rPr lang="zh-TW" altLang="en-US" dirty="0" smtClean="0"/>
              <a:t>設備替換有限資源設備或傳統設備，而不影響使用這些設備的應用程序。</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a:t>
            </a:fld>
            <a:endParaRPr lang="es-ES"/>
          </a:p>
        </p:txBody>
      </p:sp>
    </p:spTree>
    <p:extLst>
      <p:ext uri="{BB962C8B-B14F-4D97-AF65-F5344CB8AC3E}">
        <p14:creationId xmlns:p14="http://schemas.microsoft.com/office/powerpoint/2010/main" val="9200074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OSGi </a:t>
            </a:r>
            <a:r>
              <a:rPr lang="zh-TW" altLang="en-US" smtClean="0">
                <a:ea typeface="新細明體" panose="02020500000000000000" pitchFamily="18" charset="-120"/>
              </a:rPr>
              <a:t>服務導向的框架</a:t>
            </a:r>
            <a:endParaRPr lang="en-US" altLang="zh-TW" smtClean="0">
              <a:ea typeface="新細明體" panose="02020500000000000000" pitchFamily="18" charset="-120"/>
            </a:endParaRPr>
          </a:p>
          <a:p>
            <a:r>
              <a:rPr lang="en-US" altLang="en-US" smtClean="0">
                <a:ea typeface="新細明體" panose="02020500000000000000" pitchFamily="18" charset="-120"/>
              </a:rPr>
              <a:t>.</a:t>
            </a:r>
            <a:r>
              <a:rPr lang="zh-TW" altLang="zh-TW" smtClean="0"/>
              <a:t>解決一個統一的軟</a:t>
            </a:r>
            <a:r>
              <a:rPr lang="zh-TW" altLang="en-US" smtClean="0"/>
              <a:t>體</a:t>
            </a:r>
            <a:r>
              <a:rPr lang="zh-TW" altLang="zh-TW" smtClean="0"/>
              <a:t>市場</a:t>
            </a:r>
            <a:endParaRPr lang="en-US" altLang="zh-TW" smtClean="0"/>
          </a:p>
          <a:p>
            <a:pPr marL="177674" indent="-177674">
              <a:buFontTx/>
              <a:buChar char="-"/>
            </a:pPr>
            <a:r>
              <a:rPr lang="zh-TW" altLang="en-US" smtClean="0">
                <a:ea typeface="新細明體" panose="02020500000000000000" pitchFamily="18" charset="-120"/>
              </a:rPr>
              <a:t>限縮了</a:t>
            </a:r>
            <a:r>
              <a:rPr lang="zh-TW" altLang="zh-TW" smtClean="0"/>
              <a:t>（二進制）軟</a:t>
            </a:r>
            <a:r>
              <a:rPr lang="zh-TW" altLang="en-US" smtClean="0"/>
              <a:t>體</a:t>
            </a:r>
            <a:r>
              <a:rPr lang="zh-TW" altLang="zh-TW" smtClean="0"/>
              <a:t>的可移植性問題</a:t>
            </a:r>
            <a:endParaRPr lang="en-US" altLang="zh-TW" smtClean="0"/>
          </a:p>
          <a:p>
            <a:pPr marL="651470" lvl="1" indent="-177674" defTabSz="947593">
              <a:buFontTx/>
              <a:buChar char="-"/>
              <a:defRPr/>
            </a:pPr>
            <a:r>
              <a:rPr lang="zh-TW" altLang="zh-TW" smtClean="0"/>
              <a:t>缺乏便攜性會導致市場</a:t>
            </a:r>
            <a:r>
              <a:rPr lang="zh-TW" altLang="en-US" smtClean="0"/>
              <a:t>不合</a:t>
            </a:r>
            <a:r>
              <a:rPr lang="zh-TW" altLang="zh-TW" smtClean="0"/>
              <a:t>：沒有大的市場可重用的組件和應用程序上的硬</a:t>
            </a:r>
            <a:r>
              <a:rPr lang="zh-TW" altLang="en-US" smtClean="0"/>
              <a:t>體</a:t>
            </a:r>
            <a:r>
              <a:rPr lang="zh-TW" altLang="zh-TW" smtClean="0"/>
              <a:t>和軟</a:t>
            </a:r>
            <a:r>
              <a:rPr lang="zh-TW" altLang="en-US" smtClean="0"/>
              <a:t>體</a:t>
            </a:r>
            <a:r>
              <a:rPr lang="zh-TW" altLang="zh-TW" smtClean="0"/>
              <a:t>體系結構不必要的限制</a:t>
            </a:r>
            <a:endParaRPr lang="en-US" altLang="zh-TW" smtClean="0"/>
          </a:p>
          <a:p>
            <a:pPr marL="651470" lvl="1" indent="-177674">
              <a:buFontTx/>
              <a:buChar char="-"/>
            </a:pPr>
            <a:endParaRPr lang="en-US" altLang="zh-TW" smtClean="0"/>
          </a:p>
          <a:p>
            <a:pPr marL="177674" indent="-177674">
              <a:buFontTx/>
              <a:buChar char="-"/>
            </a:pPr>
            <a:r>
              <a:rPr lang="zh-TW" altLang="zh-TW" smtClean="0"/>
              <a:t>構建異構軟件系統的複雜性</a:t>
            </a:r>
            <a:endParaRPr lang="en-US" altLang="zh-TW" smtClean="0"/>
          </a:p>
          <a:p>
            <a:pPr marL="651470" lvl="1" indent="-177674">
              <a:buFontTx/>
              <a:buChar char="-"/>
            </a:pPr>
            <a:r>
              <a:rPr lang="zh-TW" altLang="en-US" smtClean="0"/>
              <a:t>不同的裝置需</a:t>
            </a:r>
            <a:r>
              <a:rPr lang="zh-TW" altLang="zh-TW" smtClean="0"/>
              <a:t>支</a:t>
            </a:r>
            <a:r>
              <a:rPr lang="zh-TW" altLang="en-US" smtClean="0"/>
              <a:t>持大量的組態配置和客制化設定</a:t>
            </a:r>
            <a:endParaRPr lang="en-US" altLang="zh-TW" smtClean="0"/>
          </a:p>
          <a:p>
            <a:pPr marL="1125266" lvl="2" indent="-177674">
              <a:buFontTx/>
              <a:buChar char="-"/>
            </a:pPr>
            <a:r>
              <a:rPr lang="zh-TW" altLang="zh-TW" smtClean="0"/>
              <a:t>DVD播放機可以容納1萬行代碼</a:t>
            </a:r>
            <a:endParaRPr lang="en-US" altLang="zh-TW" smtClean="0"/>
          </a:p>
          <a:p>
            <a:pPr marL="1125266" lvl="2" indent="-177674">
              <a:buFontTx/>
              <a:buChar char="-"/>
            </a:pPr>
            <a:r>
              <a:rPr lang="zh-TW" altLang="zh-TW" smtClean="0"/>
              <a:t>寶馬最多可包含50個聯網的電腦設備。</a:t>
            </a:r>
            <a:endParaRPr lang="en-US" altLang="zh-TW" smtClean="0"/>
          </a:p>
          <a:p>
            <a:pPr marL="1125266" lvl="2" indent="-177674">
              <a:buFontTx/>
              <a:buChar char="-"/>
            </a:pPr>
            <a:r>
              <a:rPr lang="zh-TW" altLang="zh-TW" smtClean="0"/>
              <a:t>一個普通的程序員每天寫代碼數十行...</a:t>
            </a:r>
            <a:endParaRPr lang="en-US" altLang="zh-TW" smtClean="0"/>
          </a:p>
          <a:p>
            <a:pPr marL="177674" indent="-177674">
              <a:buFontTx/>
              <a:buChar char="-"/>
            </a:pPr>
            <a:r>
              <a:rPr lang="zh-TW" altLang="zh-TW" smtClean="0"/>
              <a:t>管理軟件生命週期的設備上</a:t>
            </a:r>
            <a:endParaRPr lang="en-US" altLang="zh-TW" smtClean="0"/>
          </a:p>
          <a:p>
            <a:pPr marL="177674" indent="-177674">
              <a:buFontTx/>
              <a:buChar char="-"/>
            </a:pPr>
            <a:r>
              <a:rPr lang="zh-TW" altLang="zh-TW" smtClean="0"/>
              <a:t>應用程序無需修改即可在不同的</a:t>
            </a:r>
            <a:r>
              <a:rPr lang="en-US" altLang="zh-TW" smtClean="0"/>
              <a:t>H/W</a:t>
            </a:r>
            <a:r>
              <a:rPr lang="zh-TW" altLang="zh-TW" smtClean="0"/>
              <a:t>和S</a:t>
            </a:r>
            <a:r>
              <a:rPr lang="en-US" altLang="zh-TW" smtClean="0"/>
              <a:t>/W</a:t>
            </a:r>
            <a:r>
              <a:rPr lang="zh-TW" altLang="zh-TW" smtClean="0"/>
              <a:t>架構</a:t>
            </a:r>
            <a:r>
              <a:rPr lang="zh-TW" altLang="en-US" smtClean="0"/>
              <a:t>正常執行</a:t>
            </a:r>
            <a:endParaRPr lang="en-US" altLang="zh-TW" smtClean="0"/>
          </a:p>
        </p:txBody>
      </p:sp>
    </p:spTree>
    <p:extLst>
      <p:ext uri="{BB962C8B-B14F-4D97-AF65-F5344CB8AC3E}">
        <p14:creationId xmlns:p14="http://schemas.microsoft.com/office/powerpoint/2010/main" val="1014160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新細明體" panose="02020500000000000000" pitchFamily="18" charset="-120"/>
              </a:rPr>
              <a:t>OSGi </a:t>
            </a:r>
            <a:r>
              <a:rPr lang="zh-TW" altLang="en-US" smtClean="0">
                <a:ea typeface="+mn-ea"/>
              </a:rPr>
              <a:t>服務導向架構</a:t>
            </a:r>
            <a:endParaRPr lang="en-US" altLang="zh-TW" smtClean="0">
              <a:ea typeface="+mn-ea"/>
            </a:endParaRPr>
          </a:p>
          <a:p>
            <a:pPr marL="177674" indent="-177674">
              <a:buFontTx/>
              <a:buChar char="-"/>
            </a:pPr>
            <a:r>
              <a:rPr lang="zh-TW" altLang="zh-TW" smtClean="0"/>
              <a:t>從</a:t>
            </a:r>
            <a:r>
              <a:rPr lang="zh-TW" altLang="en-US" smtClean="0"/>
              <a:t>實作上</a:t>
            </a:r>
            <a:r>
              <a:rPr lang="zh-TW" altLang="zh-TW" smtClean="0"/>
              <a:t>分離</a:t>
            </a:r>
            <a:r>
              <a:rPr lang="zh-TW" altLang="en-US" smtClean="0"/>
              <a:t>契約</a:t>
            </a:r>
            <a:r>
              <a:rPr lang="zh-TW" altLang="zh-TW" smtClean="0"/>
              <a:t> </a:t>
            </a:r>
            <a:endParaRPr lang="en-US" altLang="zh-TW" smtClean="0"/>
          </a:p>
          <a:p>
            <a:pPr marL="651470" lvl="1" indent="-177674">
              <a:buFontTx/>
              <a:buChar char="-"/>
            </a:pPr>
            <a:r>
              <a:rPr lang="zh-TW" altLang="zh-TW" smtClean="0"/>
              <a:t>允許替代實施</a:t>
            </a:r>
            <a:endParaRPr lang="en-US" altLang="zh-TW" smtClean="0"/>
          </a:p>
          <a:p>
            <a:pPr marL="177674" indent="-177674">
              <a:buFontTx/>
              <a:buChar char="-"/>
            </a:pPr>
            <a:r>
              <a:rPr lang="zh-TW" altLang="zh-TW" smtClean="0"/>
              <a:t>動態發現並綁定可用的實現 </a:t>
            </a:r>
            <a:endParaRPr lang="en-US" altLang="zh-TW" smtClean="0"/>
          </a:p>
          <a:p>
            <a:pPr marL="651470" lvl="1" indent="-177674">
              <a:buFontTx/>
              <a:buChar char="-"/>
            </a:pPr>
            <a:r>
              <a:rPr lang="zh-TW" altLang="zh-TW" smtClean="0"/>
              <a:t>根據合同（接口） </a:t>
            </a:r>
            <a:endParaRPr lang="en-US" altLang="zh-TW" smtClean="0"/>
          </a:p>
          <a:p>
            <a:pPr marL="177674" indent="-177674">
              <a:buFontTx/>
              <a:buChar char="-"/>
            </a:pPr>
            <a:r>
              <a:rPr lang="zh-TW" altLang="zh-TW" smtClean="0"/>
              <a:t>組件是可重複使用 </a:t>
            </a:r>
            <a:endParaRPr lang="en-US" altLang="zh-TW" smtClean="0"/>
          </a:p>
          <a:p>
            <a:pPr marL="651470" lvl="1" indent="-177674">
              <a:buFontTx/>
              <a:buChar char="-"/>
            </a:pPr>
            <a:r>
              <a:rPr lang="zh-TW" altLang="zh-TW" smtClean="0"/>
              <a:t>沒有連接到實施細節</a:t>
            </a:r>
            <a:endParaRPr lang="en-US" altLang="zh-TW" smtClean="0">
              <a:ea typeface="+mn-ea"/>
            </a:endParaRPr>
          </a:p>
        </p:txBody>
      </p:sp>
    </p:spTree>
    <p:extLst>
      <p:ext uri="{BB962C8B-B14F-4D97-AF65-F5344CB8AC3E}">
        <p14:creationId xmlns:p14="http://schemas.microsoft.com/office/powerpoint/2010/main" val="30693753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a:t>OSGi</a:t>
            </a:r>
            <a:r>
              <a:rPr lang="zh-TW" altLang="en-US"/>
              <a:t>服務註冊</a:t>
            </a:r>
            <a:endParaRPr lang="en-US" altLang="zh-TW"/>
          </a:p>
          <a:p>
            <a:pPr marL="177674" indent="-177674">
              <a:buFontTx/>
              <a:buChar char="-"/>
            </a:pPr>
            <a:r>
              <a:rPr lang="zh-TW" altLang="zh-TW" smtClean="0"/>
              <a:t>提供了一個虛擬機的服務模式 </a:t>
            </a:r>
            <a:endParaRPr lang="en-US" altLang="zh-TW" smtClean="0"/>
          </a:p>
          <a:p>
            <a:pPr marL="651470" lvl="1" indent="-177674">
              <a:buFontTx/>
              <a:buChar char="-"/>
            </a:pPr>
            <a:r>
              <a:rPr lang="zh-TW" altLang="zh-TW" smtClean="0"/>
              <a:t>發現並獲得基於其界面或性質上通知有關服務</a:t>
            </a:r>
            <a:endParaRPr lang="en-US" altLang="zh-TW" smtClean="0"/>
          </a:p>
          <a:p>
            <a:pPr marL="651470" lvl="1" indent="-177674">
              <a:buFontTx/>
              <a:buChar char="-"/>
            </a:pPr>
            <a:r>
              <a:rPr lang="zh-TW" altLang="zh-TW" smtClean="0"/>
              <a:t>綁定到一個或多個服務</a:t>
            </a:r>
            <a:endParaRPr lang="en-US" altLang="zh-TW" smtClean="0"/>
          </a:p>
          <a:p>
            <a:pPr marL="651470" lvl="1" indent="-177674">
              <a:buFontTx/>
              <a:buChar char="-"/>
            </a:pPr>
            <a:r>
              <a:rPr lang="zh-TW" altLang="zh-TW" smtClean="0"/>
              <a:t>許多標準化的服務</a:t>
            </a:r>
            <a:endParaRPr lang="en-US" altLang="zh-TW" smtClean="0"/>
          </a:p>
          <a:p>
            <a:pPr marL="177674" indent="-177674">
              <a:buFontTx/>
              <a:buChar char="-"/>
            </a:pPr>
            <a:r>
              <a:rPr lang="zh-TW" altLang="zh-TW" smtClean="0"/>
              <a:t>設備管理</a:t>
            </a:r>
            <a:endParaRPr lang="en-US" altLang="zh-TW" smtClean="0"/>
          </a:p>
          <a:p>
            <a:pPr marL="651470" lvl="1" indent="-177674">
              <a:buFontTx/>
              <a:buChar char="-"/>
            </a:pPr>
            <a:r>
              <a:rPr lang="zh-TW" altLang="zh-TW" smtClean="0"/>
              <a:t>遠程設備管理標準化的API </a:t>
            </a:r>
            <a:endParaRPr lang="en-US" altLang="zh-TW" smtClean="0"/>
          </a:p>
          <a:p>
            <a:pPr marL="651470" lvl="1" indent="-177674">
              <a:buFontTx/>
              <a:buChar char="-"/>
            </a:pPr>
            <a:r>
              <a:rPr lang="zh-TW" altLang="zh-TW" smtClean="0"/>
              <a:t>當一個網絡設備離開製造廠</a:t>
            </a:r>
            <a:r>
              <a:rPr lang="en-US" altLang="zh-TW" smtClean="0"/>
              <a:t>S/W</a:t>
            </a:r>
            <a:r>
              <a:rPr lang="zh-TW" altLang="zh-TW" smtClean="0"/>
              <a:t>的生命週期不會停止。</a:t>
            </a:r>
            <a:endParaRPr lang="en-US" altLang="zh-TW" smtClean="0"/>
          </a:p>
          <a:p>
            <a:pPr marL="177674" indent="-177674" defTabSz="947593">
              <a:buFontTx/>
              <a:buChar char="-"/>
              <a:defRPr/>
            </a:pPr>
            <a:r>
              <a:rPr lang="zh-TW" altLang="zh-TW" smtClean="0"/>
              <a:t>在線更新和新的安裝是生活中的事實</a:t>
            </a:r>
            <a:endParaRPr lang="en-US" altLang="en-US" smtClean="0">
              <a:ea typeface="新細明體" panose="02020500000000000000" pitchFamily="18" charset="-120"/>
            </a:endParaRPr>
          </a:p>
          <a:p>
            <a:pPr marL="651470" lvl="1" indent="-177674">
              <a:buFontTx/>
              <a:buChar char="-"/>
            </a:pPr>
            <a:endParaRPr lang="en-US" altLang="zh-TW" smtClean="0"/>
          </a:p>
        </p:txBody>
      </p:sp>
    </p:spTree>
    <p:extLst>
      <p:ext uri="{BB962C8B-B14F-4D97-AF65-F5344CB8AC3E}">
        <p14:creationId xmlns:p14="http://schemas.microsoft.com/office/powerpoint/2010/main" val="31679451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7674" indent="-177674">
              <a:buFontTx/>
              <a:buChar char="-"/>
            </a:pPr>
            <a:r>
              <a:rPr lang="zh-TW" altLang="zh-TW" smtClean="0"/>
              <a:t>允許應用程序共享一個單一的Java虛擬機</a:t>
            </a:r>
            <a:endParaRPr lang="en-US" altLang="zh-TW" smtClean="0"/>
          </a:p>
          <a:p>
            <a:pPr marL="651470" lvl="1" indent="-177674">
              <a:buFontTx/>
              <a:buChar char="-"/>
            </a:pPr>
            <a:r>
              <a:rPr lang="zh-TW" altLang="zh-TW" smtClean="0"/>
              <a:t>隔離/安全 </a:t>
            </a:r>
            <a:endParaRPr lang="en-US" altLang="zh-TW" smtClean="0"/>
          </a:p>
          <a:p>
            <a:pPr marL="651470" lvl="1" indent="-177674">
              <a:buFontTx/>
              <a:buChar char="-"/>
            </a:pPr>
            <a:r>
              <a:rPr lang="zh-TW" altLang="zh-TW" smtClean="0"/>
              <a:t>應用程序之間的通信 </a:t>
            </a:r>
            <a:endParaRPr lang="en-US" altLang="zh-TW" smtClean="0"/>
          </a:p>
          <a:p>
            <a:pPr marL="651470" lvl="1" indent="-177674">
              <a:buFontTx/>
              <a:buChar char="-"/>
            </a:pPr>
            <a:r>
              <a:rPr lang="zh-TW" altLang="zh-TW" smtClean="0"/>
              <a:t>應用程序之間的協作 </a:t>
            </a:r>
            <a:endParaRPr lang="en-US" altLang="zh-TW" smtClean="0"/>
          </a:p>
          <a:p>
            <a:pPr marL="651470" lvl="1" indent="-177674">
              <a:buFontTx/>
              <a:buChar char="-"/>
            </a:pPr>
            <a:r>
              <a:rPr lang="zh-TW" altLang="zh-TW" smtClean="0"/>
              <a:t>生命週期管理</a:t>
            </a:r>
            <a:endParaRPr lang="en-US" altLang="zh-TW" smtClean="0"/>
          </a:p>
          <a:p>
            <a:pPr marL="177674" indent="-177674">
              <a:buFontTx/>
              <a:buChar char="-"/>
            </a:pPr>
            <a:r>
              <a:rPr lang="en-US" altLang="zh-TW" smtClean="0"/>
              <a:t>Policy</a:t>
            </a:r>
            <a:r>
              <a:rPr lang="en-US" altLang="zh-TW" baseline="0" smtClean="0"/>
              <a:t> </a:t>
            </a:r>
            <a:r>
              <a:rPr lang="zh-TW" altLang="en-US" baseline="0" smtClean="0"/>
              <a:t>自由</a:t>
            </a:r>
            <a:endParaRPr lang="en-US" altLang="zh-TW" smtClean="0"/>
          </a:p>
          <a:p>
            <a:pPr marL="651470" lvl="1" indent="-177674">
              <a:buFontTx/>
              <a:buChar char="-"/>
            </a:pPr>
            <a:r>
              <a:rPr lang="en-US" altLang="zh-TW" smtClean="0"/>
              <a:t>Policy</a:t>
            </a:r>
            <a:r>
              <a:rPr lang="zh-TW" altLang="zh-TW" smtClean="0"/>
              <a:t>是由</a:t>
            </a:r>
            <a:r>
              <a:rPr lang="en-US" altLang="zh-TW" smtClean="0"/>
              <a:t>bundles</a:t>
            </a:r>
            <a:r>
              <a:rPr lang="zh-TW" altLang="zh-TW" smtClean="0"/>
              <a:t>提供 </a:t>
            </a:r>
            <a:endParaRPr lang="en-US" altLang="zh-TW" smtClean="0"/>
          </a:p>
          <a:p>
            <a:pPr marL="1125266" lvl="2" indent="-177674">
              <a:buFontTx/>
              <a:buChar char="-"/>
            </a:pPr>
            <a:r>
              <a:rPr lang="en-US" altLang="zh-TW" smtClean="0"/>
              <a:t>bundle</a:t>
            </a:r>
            <a:r>
              <a:rPr lang="zh-TW" altLang="zh-TW" smtClean="0"/>
              <a:t>是由Java</a:t>
            </a:r>
            <a:r>
              <a:rPr lang="en-US" altLang="zh-TW" baseline="0" smtClean="0"/>
              <a:t> classes</a:t>
            </a:r>
            <a:r>
              <a:rPr lang="zh-TW" altLang="zh-TW" smtClean="0"/>
              <a:t>和它們提供的功能給最終用戶等資源 </a:t>
            </a:r>
            <a:endParaRPr lang="en-US" altLang="zh-TW" smtClean="0"/>
          </a:p>
          <a:p>
            <a:pPr marL="1125266" lvl="2" indent="-177674">
              <a:buFontTx/>
              <a:buChar char="-"/>
            </a:pPr>
            <a:r>
              <a:rPr lang="zh-TW" altLang="zh-TW" smtClean="0"/>
              <a:t>一個bundle被部署為JAR</a:t>
            </a:r>
            <a:endParaRPr lang="en-US" altLang="zh-TW" smtClean="0"/>
          </a:p>
          <a:p>
            <a:pPr marL="651470" lvl="1" indent="-177674">
              <a:buFontTx/>
              <a:buChar char="-"/>
            </a:pPr>
            <a:r>
              <a:rPr lang="zh-TW" altLang="zh-TW" smtClean="0"/>
              <a:t>API是完全自我管理。</a:t>
            </a:r>
            <a:endParaRPr lang="zh-TW" altLang="en-US" smtClean="0"/>
          </a:p>
        </p:txBody>
      </p:sp>
      <p:sp>
        <p:nvSpPr>
          <p:cNvPr id="4" name="投影片編號版面配置區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69919" indent="-296123" eaLnBrk="0" hangingPunct="0">
              <a:defRPr>
                <a:solidFill>
                  <a:schemeClr val="tx1"/>
                </a:solidFill>
                <a:latin typeface="Arial" panose="020B0604020202020204" pitchFamily="34" charset="0"/>
                <a:ea typeface="新細明體" panose="02020500000000000000" pitchFamily="18" charset="-120"/>
              </a:defRPr>
            </a:lvl2pPr>
            <a:lvl3pPr marL="1184491" indent="-236898" eaLnBrk="0" hangingPunct="0">
              <a:defRPr>
                <a:solidFill>
                  <a:schemeClr val="tx1"/>
                </a:solidFill>
                <a:latin typeface="Arial" panose="020B0604020202020204" pitchFamily="34" charset="0"/>
                <a:ea typeface="新細明體" panose="02020500000000000000" pitchFamily="18" charset="-120"/>
              </a:defRPr>
            </a:lvl3pPr>
            <a:lvl4pPr marL="1658287" indent="-236898" eaLnBrk="0" hangingPunct="0">
              <a:defRPr>
                <a:solidFill>
                  <a:schemeClr val="tx1"/>
                </a:solidFill>
                <a:latin typeface="Arial" panose="020B0604020202020204" pitchFamily="34" charset="0"/>
                <a:ea typeface="新細明體" panose="02020500000000000000" pitchFamily="18" charset="-120"/>
              </a:defRPr>
            </a:lvl4pPr>
            <a:lvl5pPr marL="2132084" indent="-236898" eaLnBrk="0" hangingPunct="0">
              <a:defRPr>
                <a:solidFill>
                  <a:schemeClr val="tx1"/>
                </a:solidFill>
                <a:latin typeface="Arial" panose="020B0604020202020204" pitchFamily="34" charset="0"/>
                <a:ea typeface="新細明體" panose="02020500000000000000" pitchFamily="18" charset="-120"/>
              </a:defRPr>
            </a:lvl5pPr>
            <a:lvl6pPr marL="2605880"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3079676"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553473"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4027269" indent="-236898"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F0C208BF-5187-4187-B419-0422B0437EDE}" type="slidenum">
              <a:rPr lang="zh-TW" altLang="en-US">
                <a:solidFill>
                  <a:srgbClr val="000000"/>
                </a:solidFill>
                <a:latin typeface="Calibri" panose="020F0502020204030204" pitchFamily="34" charset="0"/>
              </a:rPr>
              <a:pPr eaLnBrk="1" hangingPunct="1"/>
              <a:t>84</a:t>
            </a:fld>
            <a:endParaRPr lang="en-US" altLang="zh-TW">
              <a:solidFill>
                <a:srgbClr val="000000"/>
              </a:solidFill>
              <a:latin typeface="Calibri" panose="020F0502020204030204" pitchFamily="34" charset="0"/>
            </a:endParaRPr>
          </a:p>
        </p:txBody>
      </p:sp>
    </p:spTree>
    <p:extLst>
      <p:ext uri="{BB962C8B-B14F-4D97-AF65-F5344CB8AC3E}">
        <p14:creationId xmlns:p14="http://schemas.microsoft.com/office/powerpoint/2010/main" val="14232420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智慧城市</a:t>
            </a:r>
          </a:p>
        </p:txBody>
      </p:sp>
    </p:spTree>
    <p:extLst>
      <p:ext uri="{BB962C8B-B14F-4D97-AF65-F5344CB8AC3E}">
        <p14:creationId xmlns:p14="http://schemas.microsoft.com/office/powerpoint/2010/main" val="40025968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大綱</a:t>
            </a:r>
            <a:endParaRPr lang="en-US" altLang="zh-TW" dirty="0" smtClean="0"/>
          </a:p>
          <a:p>
            <a:endParaRPr lang="en-US" altLang="zh-TW" dirty="0" smtClean="0"/>
          </a:p>
          <a:p>
            <a:r>
              <a:rPr lang="en-US" altLang="zh-TW" dirty="0" smtClean="0"/>
              <a:t>‧</a:t>
            </a:r>
            <a:r>
              <a:rPr lang="zh-TW" altLang="en-US" dirty="0" smtClean="0"/>
              <a:t>介紹</a:t>
            </a:r>
          </a:p>
          <a:p>
            <a:r>
              <a:rPr lang="en-US" altLang="zh-TW" dirty="0" smtClean="0"/>
              <a:t>‧</a:t>
            </a:r>
            <a:r>
              <a:rPr lang="zh-TW" altLang="en-US" dirty="0" smtClean="0"/>
              <a:t>智慧城市 </a:t>
            </a:r>
            <a:r>
              <a:rPr lang="en-US" altLang="zh-TW" dirty="0" smtClean="0"/>
              <a:t>- </a:t>
            </a:r>
            <a:r>
              <a:rPr lang="zh-TW" altLang="en-US" dirty="0" smtClean="0"/>
              <a:t>需求</a:t>
            </a:r>
          </a:p>
          <a:p>
            <a:r>
              <a:rPr lang="en-US" altLang="zh-TW" dirty="0" smtClean="0"/>
              <a:t>‧</a:t>
            </a:r>
            <a:r>
              <a:rPr lang="zh-TW" altLang="en-US" dirty="0" smtClean="0"/>
              <a:t>智慧城市 </a:t>
            </a:r>
            <a:r>
              <a:rPr lang="en-US" altLang="zh-TW" dirty="0" smtClean="0"/>
              <a:t>- </a:t>
            </a:r>
            <a:r>
              <a:rPr lang="zh-TW" altLang="en-US" dirty="0" smtClean="0"/>
              <a:t>一個工作定義</a:t>
            </a:r>
          </a:p>
          <a:p>
            <a:r>
              <a:rPr lang="en-US" altLang="zh-TW" dirty="0" smtClean="0"/>
              <a:t>‧</a:t>
            </a:r>
            <a:r>
              <a:rPr lang="zh-TW" altLang="en-US" dirty="0" smtClean="0"/>
              <a:t>智慧城市 </a:t>
            </a:r>
            <a:r>
              <a:rPr lang="en-US" altLang="zh-TW" dirty="0" smtClean="0"/>
              <a:t>- </a:t>
            </a:r>
            <a:r>
              <a:rPr lang="zh-TW" altLang="en-US" dirty="0" smtClean="0"/>
              <a:t>一些例子</a:t>
            </a:r>
            <a:endParaRPr lang="en-US" altLang="zh-TW" dirty="0" smtClean="0"/>
          </a:p>
          <a:p>
            <a:r>
              <a:rPr lang="en-US" altLang="zh-TW" dirty="0" smtClean="0"/>
              <a:t>‧</a:t>
            </a:r>
            <a:r>
              <a:rPr lang="zh-TW" altLang="en-US" dirty="0" smtClean="0"/>
              <a:t>運輸和物流 </a:t>
            </a:r>
            <a:r>
              <a:rPr lang="en-US" altLang="zh-TW" dirty="0" smtClean="0"/>
              <a:t>- </a:t>
            </a:r>
            <a:r>
              <a:rPr lang="zh-TW" altLang="en-US" dirty="0" smtClean="0"/>
              <a:t>物聯網視角</a:t>
            </a:r>
          </a:p>
          <a:p>
            <a:r>
              <a:rPr lang="en-US" altLang="zh-TW" dirty="0" smtClean="0"/>
              <a:t>‧</a:t>
            </a:r>
            <a:r>
              <a:rPr lang="zh-TW" altLang="en-US" dirty="0" smtClean="0"/>
              <a:t>結論</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86</a:t>
            </a:fld>
            <a:endParaRPr lang="es-ES"/>
          </a:p>
        </p:txBody>
      </p:sp>
    </p:spTree>
    <p:extLst>
      <p:ext uri="{BB962C8B-B14F-4D97-AF65-F5344CB8AC3E}">
        <p14:creationId xmlns:p14="http://schemas.microsoft.com/office/powerpoint/2010/main" val="31962345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據預測，到</a:t>
            </a:r>
            <a:r>
              <a:rPr lang="en-US" altLang="zh-TW" dirty="0" smtClean="0"/>
              <a:t>2050</a:t>
            </a:r>
            <a:r>
              <a:rPr lang="zh-TW" altLang="en-US" dirty="0" smtClean="0"/>
              <a:t>年世界人口的</a:t>
            </a:r>
            <a:r>
              <a:rPr lang="en-US" altLang="zh-TW" dirty="0" smtClean="0"/>
              <a:t>70</a:t>
            </a:r>
            <a:r>
              <a:rPr lang="zh-TW" altLang="en-US" dirty="0" smtClean="0"/>
              <a:t>％將生活在城市。</a:t>
            </a:r>
          </a:p>
          <a:p>
            <a:endParaRPr lang="en-US" altLang="zh-TW" dirty="0" smtClean="0"/>
          </a:p>
          <a:p>
            <a:r>
              <a:rPr lang="zh-TW" altLang="en-US" dirty="0" smtClean="0"/>
              <a:t>增加自然資源限制，人口顯著增加，以及全球經濟結構調整。</a:t>
            </a:r>
          </a:p>
          <a:p>
            <a:endParaRPr lang="en-US" altLang="zh-TW" dirty="0" smtClean="0"/>
          </a:p>
          <a:p>
            <a:r>
              <a:rPr lang="zh-TW" altLang="en-US" dirty="0" smtClean="0"/>
              <a:t>城市需要處理環境影響，經濟增長和社會進化方面的巨大緊張。</a:t>
            </a:r>
          </a:p>
          <a:p>
            <a:endParaRPr lang="zh-TW" altLang="en-US" dirty="0" smtClean="0"/>
          </a:p>
          <a:p>
            <a:r>
              <a:rPr lang="zh-TW" altLang="en-US" dirty="0" smtClean="0"/>
              <a:t>因此，所謂的“智能城市”迅速成為技術社區的熱門話題。</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87</a:t>
            </a:fld>
            <a:endParaRPr lang="es-ES"/>
          </a:p>
        </p:txBody>
      </p:sp>
    </p:spTree>
    <p:extLst>
      <p:ext uri="{BB962C8B-B14F-4D97-AF65-F5344CB8AC3E}">
        <p14:creationId xmlns:p14="http://schemas.microsoft.com/office/powerpoint/2010/main" val="2697284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城市目前佔世界溫室氣體排放的</a:t>
            </a:r>
            <a:r>
              <a:rPr lang="en-US" altLang="zh-TW" dirty="0" smtClean="0"/>
              <a:t>75</a:t>
            </a:r>
            <a:r>
              <a:rPr lang="zh-TW" altLang="en-US" dirty="0" smtClean="0"/>
              <a:t>％，但只佔地球表面積的</a:t>
            </a:r>
            <a:r>
              <a:rPr lang="en-US" altLang="zh-TW" dirty="0" smtClean="0"/>
              <a:t>2</a:t>
            </a:r>
            <a:r>
              <a:rPr lang="zh-TW" altLang="en-US" dirty="0" smtClean="0"/>
              <a:t>％。 同時，城市的規模和經濟產出與小國相當。</a:t>
            </a:r>
            <a:endParaRPr lang="en-US" altLang="zh-TW" dirty="0" smtClean="0"/>
          </a:p>
          <a:p>
            <a:endParaRPr lang="en-US" altLang="zh-TW" dirty="0" smtClean="0"/>
          </a:p>
          <a:p>
            <a:pPr rtl="0"/>
            <a:r>
              <a:rPr lang="zh-TW" altLang="en-US" sz="1200" b="0" i="0" kern="1200" dirty="0" smtClean="0">
                <a:solidFill>
                  <a:schemeClr val="tx1"/>
                </a:solidFill>
                <a:effectLst/>
                <a:latin typeface="+mn-lt"/>
                <a:ea typeface="+mn-ea"/>
                <a:cs typeface="+mn-cs"/>
              </a:rPr>
              <a:t>城市需要為世界上大多數公民提供，同時迅速減少對環境的影響。 因此，在各種環境中討論了對智能城市的需求，包括減緩氣候變化的需要。</a:t>
            </a:r>
          </a:p>
          <a:p>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88</a:t>
            </a:fld>
            <a:endParaRPr lang="es-ES"/>
          </a:p>
        </p:txBody>
      </p:sp>
    </p:spTree>
    <p:extLst>
      <p:ext uri="{BB962C8B-B14F-4D97-AF65-F5344CB8AC3E}">
        <p14:creationId xmlns:p14="http://schemas.microsoft.com/office/powerpoint/2010/main" val="2060341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技術創新有機會為城市化時代提供一些解決方案，從而幫助減少對環境的影響，並創造新的就業機會，促進增長和公民參與。</a:t>
            </a:r>
          </a:p>
          <a:p>
            <a:endParaRPr lang="zh-TW" altLang="en-US" dirty="0" smtClean="0"/>
          </a:p>
          <a:p>
            <a:r>
              <a:rPr lang="zh-TW" altLang="en-US" dirty="0" smtClean="0"/>
              <a:t>信息和通信技術（</a:t>
            </a:r>
            <a:r>
              <a:rPr lang="en-US" altLang="zh-TW" dirty="0" smtClean="0"/>
              <a:t>ICT</a:t>
            </a:r>
            <a:r>
              <a:rPr lang="zh-TW" altLang="en-US" dirty="0" smtClean="0"/>
              <a:t>）可以應用在建築環境中，以幫助解決交通擁堵，能源消耗和行為變化等問題。</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89</a:t>
            </a:fld>
            <a:endParaRPr lang="es-ES"/>
          </a:p>
        </p:txBody>
      </p:sp>
    </p:spTree>
    <p:extLst>
      <p:ext uri="{BB962C8B-B14F-4D97-AF65-F5344CB8AC3E}">
        <p14:creationId xmlns:p14="http://schemas.microsoft.com/office/powerpoint/2010/main" val="21947932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Tx/>
              <a:buNone/>
            </a:pPr>
            <a:r>
              <a:rPr lang="zh-TW" altLang="en-US" dirty="0" smtClean="0"/>
              <a:t>我們將智慧城市定義為使用數據和</a:t>
            </a:r>
            <a:r>
              <a:rPr lang="en-US" altLang="zh-TW" dirty="0" smtClean="0"/>
              <a:t>ICT</a:t>
            </a:r>
            <a:r>
              <a:rPr lang="zh-TW" altLang="en-US" dirty="0" smtClean="0"/>
              <a:t>的城市，以便：</a:t>
            </a:r>
          </a:p>
          <a:p>
            <a:pPr marL="177674" indent="-177674">
              <a:buFontTx/>
              <a:buChar char="-"/>
            </a:pPr>
            <a:r>
              <a:rPr lang="zh-TW" altLang="en-US" dirty="0" smtClean="0"/>
              <a:t>管理和優化現有基礎設施投資</a:t>
            </a:r>
          </a:p>
          <a:p>
            <a:pPr marL="177674" indent="-177674">
              <a:buFontTx/>
              <a:buChar char="-"/>
            </a:pPr>
            <a:r>
              <a:rPr lang="zh-TW" altLang="en-US" dirty="0" smtClean="0"/>
              <a:t>更高效，新穎或增強的服務</a:t>
            </a:r>
          </a:p>
          <a:p>
            <a:pPr marL="177674" indent="-177674">
              <a:buFontTx/>
              <a:buChar char="-"/>
            </a:pPr>
            <a:r>
              <a:rPr lang="zh-TW" altLang="en-US" dirty="0" smtClean="0"/>
              <a:t>氣候變化緩解</a:t>
            </a:r>
          </a:p>
          <a:p>
            <a:pPr marL="177674" indent="-177674">
              <a:buFontTx/>
              <a:buChar char="-"/>
            </a:pPr>
            <a:r>
              <a:rPr lang="zh-TW" altLang="en-US" dirty="0" smtClean="0"/>
              <a:t>創新的商業模式</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90</a:t>
            </a:fld>
            <a:endParaRPr lang="es-ES"/>
          </a:p>
        </p:txBody>
      </p:sp>
    </p:spTree>
    <p:extLst>
      <p:ext uri="{BB962C8B-B14F-4D97-AF65-F5344CB8AC3E}">
        <p14:creationId xmlns:p14="http://schemas.microsoft.com/office/powerpoint/2010/main" val="3519231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SOCRADES</a:t>
            </a:r>
            <a:r>
              <a:rPr lang="zh-TW" altLang="en-US" dirty="0" smtClean="0"/>
              <a:t>項目（</a:t>
            </a:r>
            <a:r>
              <a:rPr lang="en-US" altLang="zh-TW" dirty="0" smtClean="0"/>
              <a:t>2006-2009</a:t>
            </a:r>
            <a:r>
              <a:rPr lang="zh-TW" altLang="en-US" dirty="0" smtClean="0"/>
              <a:t>）是一個歐洲研究和先進的開發項目。</a:t>
            </a:r>
            <a:endParaRPr lang="en-US" altLang="zh-TW" dirty="0" smtClean="0"/>
          </a:p>
          <a:p>
            <a:r>
              <a:rPr lang="zh-TW" altLang="en-US" dirty="0" smtClean="0"/>
              <a:t>其主要目標是為下一代工業自動化系統開發設計，執行和管理平台，在設備和應用程序層面開發服務導向的架構範例。</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a:t>
            </a:fld>
            <a:endParaRPr lang="es-ES"/>
          </a:p>
        </p:txBody>
      </p:sp>
    </p:spTree>
    <p:extLst>
      <p:ext uri="{BB962C8B-B14F-4D97-AF65-F5344CB8AC3E}">
        <p14:creationId xmlns:p14="http://schemas.microsoft.com/office/powerpoint/2010/main" val="32417764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智能交通</a:t>
            </a:r>
            <a:r>
              <a:rPr lang="en-US" altLang="zh-TW" dirty="0" smtClean="0"/>
              <a:t>-</a:t>
            </a:r>
            <a:r>
              <a:rPr lang="zh-TW" altLang="en-US" dirty="0" smtClean="0"/>
              <a:t>停車交通監控，公共交通管理解決方案</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91</a:t>
            </a:fld>
            <a:endParaRPr lang="es-ES"/>
          </a:p>
        </p:txBody>
      </p:sp>
    </p:spTree>
    <p:extLst>
      <p:ext uri="{BB962C8B-B14F-4D97-AF65-F5344CB8AC3E}">
        <p14:creationId xmlns:p14="http://schemas.microsoft.com/office/powerpoint/2010/main" val="31950127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智能醫療</a:t>
            </a:r>
            <a:r>
              <a:rPr lang="en-US" altLang="zh-TW" dirty="0" smtClean="0"/>
              <a:t>-</a:t>
            </a:r>
            <a:r>
              <a:rPr lang="zh-TW" altLang="en-US" dirty="0" smtClean="0"/>
              <a:t>電子記錄，醫院資產，遠程監控管理</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92</a:t>
            </a:fld>
            <a:endParaRPr lang="es-ES"/>
          </a:p>
        </p:txBody>
      </p:sp>
    </p:spTree>
    <p:extLst>
      <p:ext uri="{BB962C8B-B14F-4D97-AF65-F5344CB8AC3E}">
        <p14:creationId xmlns:p14="http://schemas.microsoft.com/office/powerpoint/2010/main" val="1559870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智能教育</a:t>
            </a:r>
            <a:r>
              <a:rPr lang="en-US" altLang="zh-TW" dirty="0" smtClean="0"/>
              <a:t>-</a:t>
            </a:r>
            <a:r>
              <a:rPr lang="zh-TW" altLang="en-US" dirty="0" smtClean="0"/>
              <a:t>電子學習，</a:t>
            </a:r>
            <a:r>
              <a:rPr lang="en-US" altLang="zh-TW" dirty="0" smtClean="0"/>
              <a:t>MOOCs</a:t>
            </a:r>
            <a:r>
              <a:rPr lang="zh-TW" altLang="en-US" dirty="0" smtClean="0"/>
              <a:t>和連接的校園</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93</a:t>
            </a:fld>
            <a:endParaRPr lang="es-ES"/>
          </a:p>
        </p:txBody>
      </p:sp>
    </p:spTree>
    <p:extLst>
      <p:ext uri="{BB962C8B-B14F-4D97-AF65-F5344CB8AC3E}">
        <p14:creationId xmlns:p14="http://schemas.microsoft.com/office/powerpoint/2010/main" val="22736582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安全和公共安全</a:t>
            </a:r>
            <a:r>
              <a:rPr lang="en-US" altLang="zh-TW" dirty="0" smtClean="0"/>
              <a:t>-</a:t>
            </a:r>
            <a:r>
              <a:rPr lang="zh-TW" altLang="en-US" dirty="0" smtClean="0"/>
              <a:t>影音監控和緊急服務的工作流程</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94</a:t>
            </a:fld>
            <a:endParaRPr lang="es-ES"/>
          </a:p>
        </p:txBody>
      </p:sp>
    </p:spTree>
    <p:extLst>
      <p:ext uri="{BB962C8B-B14F-4D97-AF65-F5344CB8AC3E}">
        <p14:creationId xmlns:p14="http://schemas.microsoft.com/office/powerpoint/2010/main" val="7971708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智能建築</a:t>
            </a:r>
            <a:r>
              <a:rPr lang="en-US" altLang="zh-TW" dirty="0" smtClean="0"/>
              <a:t>-</a:t>
            </a:r>
            <a:r>
              <a:rPr lang="zh-TW" altLang="en-US" dirty="0" smtClean="0"/>
              <a:t>智能儀表，光，供暖，水和廢物管理</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95</a:t>
            </a:fld>
            <a:endParaRPr lang="es-ES"/>
          </a:p>
        </p:txBody>
      </p:sp>
    </p:spTree>
    <p:extLst>
      <p:ext uri="{BB962C8B-B14F-4D97-AF65-F5344CB8AC3E}">
        <p14:creationId xmlns:p14="http://schemas.microsoft.com/office/powerpoint/2010/main" val="8664946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在智能城市用例中，人們是變革的關鍵障礙和關鍵機遇。</a:t>
            </a:r>
          </a:p>
          <a:p>
            <a:r>
              <a:rPr lang="en-US" altLang="zh-TW" dirty="0" smtClean="0"/>
              <a:t>-</a:t>
            </a:r>
            <a:r>
              <a:rPr lang="zh-TW" altLang="en-US" dirty="0" smtClean="0"/>
              <a:t>需要與區內學校互動的家長。</a:t>
            </a:r>
          </a:p>
          <a:p>
            <a:r>
              <a:rPr lang="en-US" altLang="zh-TW" dirty="0" smtClean="0"/>
              <a:t>-</a:t>
            </a:r>
            <a:r>
              <a:rPr lang="zh-TW" altLang="en-US" dirty="0" smtClean="0"/>
              <a:t>需要訪問城市基礎設施才能上班的員工。</a:t>
            </a:r>
          </a:p>
          <a:p>
            <a:endParaRPr lang="zh-TW" altLang="en-US" dirty="0" smtClean="0"/>
          </a:p>
          <a:p>
            <a:r>
              <a:rPr lang="zh-TW" altLang="en-US" dirty="0" smtClean="0"/>
              <a:t>除了公民在城市環境中扮演的角色的數量的複雜性之外，基礎設施本身也深深嵌入在許多地方。</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96</a:t>
            </a:fld>
            <a:endParaRPr lang="es-ES"/>
          </a:p>
        </p:txBody>
      </p:sp>
    </p:spTree>
    <p:extLst>
      <p:ext uri="{BB962C8B-B14F-4D97-AF65-F5344CB8AC3E}">
        <p14:creationId xmlns:p14="http://schemas.microsoft.com/office/powerpoint/2010/main" val="21082566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一個城市不能在今天的世界裡沒有它的腹地 </a:t>
            </a:r>
            <a:r>
              <a:rPr lang="en-US" altLang="zh-TW" dirty="0" smtClean="0"/>
              <a:t>- </a:t>
            </a:r>
            <a:r>
              <a:rPr lang="zh-TW" altLang="en-US" dirty="0" smtClean="0"/>
              <a:t>周圍的空間和其他城鎮，幫助提供自然資源和其他服務使用。</a:t>
            </a:r>
          </a:p>
          <a:p>
            <a:endParaRPr lang="zh-TW" altLang="en-US" dirty="0" smtClean="0"/>
          </a:p>
          <a:p>
            <a:r>
              <a:rPr lang="zh-TW" altLang="en-US" dirty="0" smtClean="0"/>
              <a:t>有效管理多個相互作用的物流問題</a:t>
            </a:r>
          </a:p>
          <a:p>
            <a:r>
              <a:rPr lang="en-US" altLang="zh-TW" dirty="0" smtClean="0"/>
              <a:t>-</a:t>
            </a:r>
            <a:r>
              <a:rPr lang="zh-TW" altLang="en-US" dirty="0" smtClean="0"/>
              <a:t>將食物和水帶入城市，消除浪費。</a:t>
            </a:r>
          </a:p>
          <a:p>
            <a:r>
              <a:rPr lang="en-US" altLang="zh-TW" dirty="0" smtClean="0"/>
              <a:t>-</a:t>
            </a:r>
            <a:r>
              <a:rPr lang="zh-TW" altLang="en-US" dirty="0" smtClean="0"/>
              <a:t>提供進出城市的貨物和服務。</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97</a:t>
            </a:fld>
            <a:endParaRPr lang="es-ES"/>
          </a:p>
        </p:txBody>
      </p:sp>
    </p:spTree>
    <p:extLst>
      <p:ext uri="{BB962C8B-B14F-4D97-AF65-F5344CB8AC3E}">
        <p14:creationId xmlns:p14="http://schemas.microsoft.com/office/powerpoint/2010/main" val="4313489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如何決定何時何地實施運輸基礎設施？</a:t>
            </a:r>
          </a:p>
          <a:p>
            <a:endParaRPr lang="zh-TW" altLang="en-US" dirty="0" smtClean="0"/>
          </a:p>
          <a:p>
            <a:r>
              <a:rPr lang="zh-TW" altLang="en-US" dirty="0" smtClean="0"/>
              <a:t>製造和銷售基礎設施資產（例如火車）。</a:t>
            </a:r>
          </a:p>
          <a:p>
            <a:r>
              <a:rPr lang="zh-TW" altLang="en-US" dirty="0" smtClean="0"/>
              <a:t>基礎設施經理從製造商那裡購買基礎設施，管理和維護基礎設施。</a:t>
            </a:r>
          </a:p>
          <a:p>
            <a:r>
              <a:rPr lang="zh-TW" altLang="en-US" dirty="0" smtClean="0"/>
              <a:t>運營商在基礎架構上運行實際服務。</a:t>
            </a:r>
          </a:p>
          <a:p>
            <a:r>
              <a:rPr lang="zh-TW" altLang="en-US" dirty="0" smtClean="0"/>
              <a:t>維護人員負責不同運輸基礎設施的日常運行。</a:t>
            </a:r>
          </a:p>
          <a:p>
            <a:r>
              <a:rPr lang="zh-TW" altLang="en-US" dirty="0" smtClean="0"/>
              <a:t>最終用戶使用服務。</a:t>
            </a:r>
          </a:p>
          <a:p>
            <a:r>
              <a:rPr lang="zh-TW" altLang="en-US" dirty="0" smtClean="0"/>
              <a:t>監管機構提供了公司需要在各種情況下遵守的法規。</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98</a:t>
            </a:fld>
            <a:endParaRPr lang="es-ES"/>
          </a:p>
        </p:txBody>
      </p:sp>
    </p:spTree>
    <p:extLst>
      <p:ext uri="{BB962C8B-B14F-4D97-AF65-F5344CB8AC3E}">
        <p14:creationId xmlns:p14="http://schemas.microsoft.com/office/powerpoint/2010/main" val="26913744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然而，來自</a:t>
            </a:r>
            <a:r>
              <a:rPr lang="en-US" altLang="zh-TW" dirty="0" smtClean="0"/>
              <a:t>M2M</a:t>
            </a:r>
            <a:r>
              <a:rPr lang="zh-TW" altLang="en-US" dirty="0" smtClean="0"/>
              <a:t>系統的信息共享需要在城市範圍內擴展，而不僅僅是汽車，而需要提供一個集成的所有參與者的集成運輸解決方案。</a:t>
            </a:r>
          </a:p>
          <a:p>
            <a:endParaRPr lang="zh-TW" altLang="en-US" dirty="0" smtClean="0"/>
          </a:p>
          <a:p>
            <a:r>
              <a:rPr lang="zh-TW" altLang="en-US" dirty="0" smtClean="0"/>
              <a:t>物聯網解決方案的運輸已經成熟，原因如下：</a:t>
            </a:r>
          </a:p>
          <a:p>
            <a:r>
              <a:rPr lang="en-US" altLang="zh-TW" dirty="0" smtClean="0"/>
              <a:t>-</a:t>
            </a:r>
            <a:r>
              <a:rPr lang="zh-TW" altLang="en-US" dirty="0" smtClean="0"/>
              <a:t>用戶通常比運營商和維護者更了解運輸基礎設施的實時性能</a:t>
            </a:r>
          </a:p>
          <a:p>
            <a:r>
              <a:rPr lang="en-US" altLang="zh-TW" dirty="0" smtClean="0"/>
              <a:t>-</a:t>
            </a:r>
            <a:r>
              <a:rPr lang="zh-TW" altLang="en-US" dirty="0" smtClean="0"/>
              <a:t>資產傳感器結合來自其他參與者的數據，提高了對基礎設施狀態，維護和產品開發需求的理解。</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99</a:t>
            </a:fld>
            <a:endParaRPr lang="es-ES"/>
          </a:p>
        </p:txBody>
      </p:sp>
    </p:spTree>
    <p:extLst>
      <p:ext uri="{BB962C8B-B14F-4D97-AF65-F5344CB8AC3E}">
        <p14:creationId xmlns:p14="http://schemas.microsoft.com/office/powerpoint/2010/main" val="18725766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author break the </a:t>
            </a:r>
            <a:r>
              <a:rPr lang="en-US" altLang="zh-TW" dirty="0" err="1" smtClean="0"/>
              <a:t>IoT</a:t>
            </a:r>
            <a:r>
              <a:rPr lang="en-US" altLang="zh-TW" dirty="0" smtClean="0"/>
              <a:t> solution up into several parts of a value chain:</a:t>
            </a:r>
            <a:endParaRPr lang="zh-TW" altLang="en-US" dirty="0"/>
          </a:p>
        </p:txBody>
      </p:sp>
      <p:sp>
        <p:nvSpPr>
          <p:cNvPr id="4" name="投影片編號版面配置區 3"/>
          <p:cNvSpPr>
            <a:spLocks noGrp="1"/>
          </p:cNvSpPr>
          <p:nvPr>
            <p:ph type="sldNum" sz="quarter" idx="10"/>
          </p:nvPr>
        </p:nvSpPr>
        <p:spPr/>
        <p:txBody>
          <a:bodyPr/>
          <a:lstStyle/>
          <a:p>
            <a:fld id="{1945B3CF-F153-4927-8AED-0C2B4E88460B}" type="slidenum">
              <a:rPr lang="es-ES" smtClean="0"/>
              <a:t>100</a:t>
            </a:fld>
            <a:endParaRPr lang="es-ES"/>
          </a:p>
        </p:txBody>
      </p:sp>
    </p:spTree>
    <p:extLst>
      <p:ext uri="{BB962C8B-B14F-4D97-AF65-F5344CB8AC3E}">
        <p14:creationId xmlns:p14="http://schemas.microsoft.com/office/powerpoint/2010/main" val="1179661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2712" y="188640"/>
            <a:ext cx="2225263" cy="360040"/>
          </a:xfrm>
          <a:prstGeom prst="rect">
            <a:avLst/>
          </a:prstGeom>
        </p:spPr>
      </p:pic>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16303"/>
            <a:ext cx="576721" cy="576721"/>
          </a:xfrm>
          <a:prstGeom prst="rect">
            <a:avLst/>
          </a:prstGeom>
        </p:spPr>
      </p:pic>
      <p:sp>
        <p:nvSpPr>
          <p:cNvPr id="11" name="手繪多邊形 10"/>
          <p:cNvSpPr/>
          <p:nvPr userDrawn="1"/>
        </p:nvSpPr>
        <p:spPr>
          <a:xfrm>
            <a:off x="7530685" y="6701434"/>
            <a:ext cx="1613316" cy="216025"/>
          </a:xfrm>
          <a:custGeom>
            <a:avLst/>
            <a:gdLst>
              <a:gd name="connsiteX0" fmla="*/ 0 w 1347951"/>
              <a:gd name="connsiteY0" fmla="*/ 0 h 204951"/>
              <a:gd name="connsiteX1" fmla="*/ 1347951 w 1347951"/>
              <a:gd name="connsiteY1" fmla="*/ 0 h 204951"/>
              <a:gd name="connsiteX2" fmla="*/ 1347951 w 1347951"/>
              <a:gd name="connsiteY2" fmla="*/ 204951 h 204951"/>
              <a:gd name="connsiteX3" fmla="*/ 654268 w 1347951"/>
              <a:gd name="connsiteY3" fmla="*/ 204951 h 204951"/>
              <a:gd name="connsiteX4" fmla="*/ 0 w 1347951"/>
              <a:gd name="connsiteY4" fmla="*/ 0 h 20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951" h="204951">
                <a:moveTo>
                  <a:pt x="0" y="0"/>
                </a:moveTo>
                <a:lnTo>
                  <a:pt x="1347951" y="0"/>
                </a:lnTo>
                <a:lnTo>
                  <a:pt x="1347951" y="204951"/>
                </a:lnTo>
                <a:lnTo>
                  <a:pt x="654268" y="204951"/>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553378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9489647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33120052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314754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620688"/>
            <a:ext cx="8229600" cy="1008112"/>
          </a:xfrm>
        </p:spPr>
        <p:txBody>
          <a:bodyPr/>
          <a:lstStyle>
            <a:lvl1pPr>
              <a:defRPr>
                <a:solidFill>
                  <a:srgbClr val="002B4C"/>
                </a:solidFill>
                <a:latin typeface="+mj-lt"/>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1811957"/>
            <a:ext cx="8229600" cy="4425355"/>
          </a:xfrm>
        </p:spPr>
        <p:txBody>
          <a:bodyPr/>
          <a:lstStyle>
            <a:lvl1pPr marL="457200" indent="-457200">
              <a:buSzPct val="48000"/>
              <a:buFont typeface="Wingdings" panose="05000000000000000000" pitchFamily="2" charset="2"/>
              <a:buChar char="l"/>
              <a:defRPr>
                <a:latin typeface="+mn-lt"/>
              </a:defRPr>
            </a:lvl1pPr>
            <a:lvl2pPr marL="742950" indent="-285750">
              <a:buFont typeface="華康中黑體" panose="020B0509000000000000" pitchFamily="49" charset="-120"/>
              <a:buChar char="—"/>
              <a:defRPr>
                <a:latin typeface="+mn-lt"/>
              </a:defRPr>
            </a:lvl2pPr>
            <a:lvl3pPr marL="1257300" indent="-342900">
              <a:buSzPct val="80000"/>
              <a:buFont typeface="Calibri" panose="020F0502020204030204" pitchFamily="34" charset="0"/>
              <a:buChar char="○"/>
              <a:defRPr>
                <a:latin typeface="+mn-lt"/>
              </a:defRPr>
            </a:lvl3pPr>
            <a:lvl4pPr marL="1600200" indent="-228600">
              <a:buSzPct val="60000"/>
              <a:buFont typeface="Wingdings" panose="05000000000000000000" pitchFamily="2" charset="2"/>
              <a:buChar char="u"/>
              <a:defRPr>
                <a:latin typeface="+mn-lt"/>
              </a:defRPr>
            </a:lvl4pPr>
            <a:lvl5pPr>
              <a:defRPr>
                <a:latin typeface="+mn-lt"/>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1" name="矩形 10"/>
          <p:cNvSpPr/>
          <p:nvPr userDrawn="1"/>
        </p:nvSpPr>
        <p:spPr>
          <a:xfrm>
            <a:off x="736087" y="-8026"/>
            <a:ext cx="5924145"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6660232" y="-8026"/>
            <a:ext cx="2472663"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userDrawn="1"/>
        </p:nvSpPr>
        <p:spPr>
          <a:xfrm>
            <a:off x="-47617" y="-8026"/>
            <a:ext cx="783704" cy="45719"/>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3"/>
          <p:cNvSpPr>
            <a:spLocks noGrp="1"/>
          </p:cNvSpPr>
          <p:nvPr>
            <p:ph type="sldNum" sz="quarter" idx="4"/>
          </p:nvPr>
        </p:nvSpPr>
        <p:spPr>
          <a:xfrm>
            <a:off x="8460432" y="6520259"/>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3478375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Tree>
    <p:extLst>
      <p:ext uri="{BB962C8B-B14F-4D97-AF65-F5344CB8AC3E}">
        <p14:creationId xmlns:p14="http://schemas.microsoft.com/office/powerpoint/2010/main" val="32949329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Tree>
    <p:extLst>
      <p:ext uri="{BB962C8B-B14F-4D97-AF65-F5344CB8AC3E}">
        <p14:creationId xmlns:p14="http://schemas.microsoft.com/office/powerpoint/2010/main" val="40448835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31455445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投影片編號版面配置區 3"/>
          <p:cNvSpPr>
            <a:spLocks noGrp="1"/>
          </p:cNvSpPr>
          <p:nvPr>
            <p:ph type="sldNum" sz="quarter" idx="10"/>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28550460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6"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1466103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25450838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8424243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 y="6021287"/>
            <a:ext cx="8388427" cy="836713"/>
          </a:xfrm>
          <a:prstGeom prst="rect">
            <a:avLst/>
          </a:prstGeom>
        </p:spPr>
      </p:pic>
      <p:sp>
        <p:nvSpPr>
          <p:cNvPr id="2" name="標題版面配置區 1"/>
          <p:cNvSpPr>
            <a:spLocks noGrp="1"/>
          </p:cNvSpPr>
          <p:nvPr>
            <p:ph type="title"/>
          </p:nvPr>
        </p:nvSpPr>
        <p:spPr>
          <a:xfrm>
            <a:off x="457200" y="620688"/>
            <a:ext cx="8229600" cy="936104"/>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700808"/>
            <a:ext cx="8229600" cy="4425355"/>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pic>
        <p:nvPicPr>
          <p:cNvPr id="8" name="圖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02712" y="188640"/>
            <a:ext cx="2225263" cy="360040"/>
          </a:xfrm>
          <a:prstGeom prst="rect">
            <a:avLst/>
          </a:prstGeom>
        </p:spPr>
      </p:pic>
      <p:pic>
        <p:nvPicPr>
          <p:cNvPr id="9" name="圖片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512" y="116303"/>
            <a:ext cx="576721" cy="576721"/>
          </a:xfrm>
          <a:prstGeom prst="rect">
            <a:avLst/>
          </a:prstGeom>
        </p:spPr>
      </p:pic>
      <p:sp>
        <p:nvSpPr>
          <p:cNvPr id="12" name="投影片編號版面配置區 3"/>
          <p:cNvSpPr>
            <a:spLocks noGrp="1"/>
          </p:cNvSpPr>
          <p:nvPr>
            <p:ph type="sldNum" sz="quarter" idx="4"/>
          </p:nvPr>
        </p:nvSpPr>
        <p:spPr>
          <a:xfrm>
            <a:off x="8334881" y="6520259"/>
            <a:ext cx="586408" cy="365125"/>
          </a:xfrm>
          <a:prstGeom prst="rect">
            <a:avLst/>
          </a:prstGeom>
        </p:spPr>
        <p:txBody>
          <a:bodyPr/>
          <a:lstStyle>
            <a:lvl1pPr>
              <a:defRPr sz="1200"/>
            </a:lvl1pPr>
          </a:lstStyle>
          <a:p>
            <a:fld id="{BC71E80C-9635-473D-9F26-B779060F2DD3}" type="slidenum">
              <a:rPr lang="zh-TW" altLang="en-US" smtClean="0"/>
              <a:pPr/>
              <a:t>‹#›</a:t>
            </a:fld>
            <a:endParaRPr lang="zh-TW" altLang="en-US"/>
          </a:p>
        </p:txBody>
      </p:sp>
    </p:spTree>
    <p:extLst>
      <p:ext uri="{BB962C8B-B14F-4D97-AF65-F5344CB8AC3E}">
        <p14:creationId xmlns:p14="http://schemas.microsoft.com/office/powerpoint/2010/main" val="748242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rgbClr val="C00000"/>
          </a:solidFill>
          <a:effectLst>
            <a:outerShdw blurRad="38100" dist="38100" dir="2700000" algn="tl">
              <a:srgbClr val="000000">
                <a:alpha val="43137"/>
              </a:srgbClr>
            </a:outerShdw>
          </a:effectLst>
          <a:latin typeface="MS Reference Sans Serif" panose="020B0604030504040204" pitchFamily="34" charset="0"/>
          <a:ea typeface="+mj-ea"/>
          <a:cs typeface="+mj-cs"/>
        </a:defRPr>
      </a:lvl1pPr>
    </p:titleStyle>
    <p:bodyStyle>
      <a:lvl1pPr marL="457200" indent="-457200" algn="l" defTabSz="914400" rtl="0" eaLnBrk="1" latinLnBrk="0" hangingPunct="1">
        <a:spcBef>
          <a:spcPct val="20000"/>
        </a:spcBef>
        <a:buClr>
          <a:srgbClr val="19434F"/>
        </a:buClr>
        <a:buSzPct val="60000"/>
        <a:buFont typeface="Wingdings" panose="05000000000000000000" pitchFamily="2" charset="2"/>
        <a:buChar char="l"/>
        <a:defRPr sz="3200" kern="1200">
          <a:solidFill>
            <a:schemeClr val="tx1"/>
          </a:solidFill>
          <a:latin typeface="MS Reference Sans Serif" panose="020B0604030504040204" pitchFamily="34" charset="0"/>
          <a:ea typeface="+mn-ea"/>
          <a:cs typeface="+mn-cs"/>
        </a:defRPr>
      </a:lvl1pPr>
      <a:lvl2pPr marL="742950" indent="-285750" algn="l" defTabSz="914400" rtl="0" eaLnBrk="1" latinLnBrk="0" hangingPunct="1">
        <a:spcBef>
          <a:spcPct val="20000"/>
        </a:spcBef>
        <a:buClr>
          <a:srgbClr val="1D4F5D"/>
        </a:buClr>
        <a:buSzPct val="70000"/>
        <a:buFont typeface="華康中黑體" panose="020B0509000000000000" pitchFamily="49" charset="-120"/>
        <a:buChar char="—"/>
        <a:defRPr sz="2800" kern="1200">
          <a:solidFill>
            <a:schemeClr val="tx1"/>
          </a:solidFill>
          <a:latin typeface="MS Reference Sans Serif" panose="020B0604030504040204" pitchFamily="34" charset="0"/>
          <a:ea typeface="+mn-ea"/>
          <a:cs typeface="+mn-cs"/>
        </a:defRPr>
      </a:lvl2pPr>
      <a:lvl3pPr marL="1143000" indent="-228600" algn="l" defTabSz="914400" rtl="0" eaLnBrk="1" latinLnBrk="0" hangingPunct="1">
        <a:spcBef>
          <a:spcPct val="20000"/>
        </a:spcBef>
        <a:buClr>
          <a:srgbClr val="1D4F5D"/>
        </a:buClr>
        <a:buSzPct val="60000"/>
        <a:buFont typeface="Calibri" panose="020F0502020204030204" pitchFamily="34" charset="0"/>
        <a:buChar char="○"/>
        <a:defRPr sz="2400" kern="1200">
          <a:solidFill>
            <a:schemeClr val="tx1"/>
          </a:solidFill>
          <a:latin typeface="MS Reference Sans Serif" panose="020B0604030504040204" pitchFamily="34" charset="0"/>
          <a:ea typeface="+mn-ea"/>
          <a:cs typeface="+mn-cs"/>
        </a:defRPr>
      </a:lvl3pPr>
      <a:lvl4pPr marL="1600200" indent="-228600" algn="l" defTabSz="914400" rtl="0" eaLnBrk="1" latinLnBrk="0" hangingPunct="1">
        <a:spcBef>
          <a:spcPct val="20000"/>
        </a:spcBef>
        <a:buClr>
          <a:srgbClr val="1D4F5D"/>
        </a:buClr>
        <a:buFont typeface="Wingdings" panose="05000000000000000000" pitchFamily="2" charset="2"/>
        <a:buChar char="ü"/>
        <a:defRPr sz="2000" kern="1200">
          <a:solidFill>
            <a:schemeClr val="tx1"/>
          </a:solidFill>
          <a:latin typeface="MS Reference Sans Serif" panose="020B0604030504040204" pitchFamily="34" charset="0"/>
          <a:ea typeface="+mn-ea"/>
          <a:cs typeface="+mn-cs"/>
        </a:defRPr>
      </a:lvl4pPr>
      <a:lvl5pPr marL="2057400" indent="-228600" algn="l" defTabSz="914400" rtl="0" eaLnBrk="1" latinLnBrk="0" hangingPunct="1">
        <a:spcBef>
          <a:spcPct val="20000"/>
        </a:spcBef>
        <a:buClr>
          <a:srgbClr val="1D4F5D"/>
        </a:buClr>
        <a:buFont typeface="Arial" panose="020B0604020202020204" pitchFamily="34" charset="0"/>
        <a:buChar char="•"/>
        <a:defRPr sz="2000" kern="1200">
          <a:solidFill>
            <a:schemeClr val="tx1"/>
          </a:solidFill>
          <a:latin typeface="MS Reference Sans Serif" panose="020B060403050404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gif"/><Relationship Id="rId7" Type="http://schemas.openxmlformats.org/officeDocument/2006/relationships/hyperlink" Target="http://en.wikipedia.org/wiki/Airbag"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hyperlink" Target="http://en.wikipedia.org/wiki/GPS" TargetMode="External"/><Relationship Id="rId5" Type="http://schemas.openxmlformats.org/officeDocument/2006/relationships/hyperlink" Target="http://en.wikipedia.org/wiki/Mobile_phone" TargetMode="External"/><Relationship Id="rId4" Type="http://schemas.openxmlformats.org/officeDocument/2006/relationships/hyperlink" Target="http://en.wikipedia.org/wiki/CDMA"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png"/></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control.com/thread/1365080091" TargetMode="External"/><Relationship Id="rId7" Type="http://schemas.openxmlformats.org/officeDocument/2006/relationships/hyperlink" Target="http://www.hs-emden-leer.de/forschung-transfer/projekte/imc-aesop-project.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imc-aesop.org/index.html" TargetMode="External"/><Relationship Id="rId5" Type="http://schemas.openxmlformats.org/officeDocument/2006/relationships/hyperlink" Target="https://en.wikipedia.org/wiki/SCADA" TargetMode="External"/><Relationship Id="rId4" Type="http://schemas.openxmlformats.org/officeDocument/2006/relationships/hyperlink" Target="http://matrikonopc.cn/opc-ua/"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5.png"/><Relationship Id="rId3" Type="http://schemas.openxmlformats.org/officeDocument/2006/relationships/notesSlide" Target="../notesSlides/notesSlide29.xml"/><Relationship Id="rId7" Type="http://schemas.openxmlformats.org/officeDocument/2006/relationships/hyperlink" Target="http://www.avita.com.tw/products/gm2.html" TargetMode="External"/><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slideLayout" Target="../slideLayouts/slideLayout2.xml"/><Relationship Id="rId16" Type="http://schemas.openxmlformats.org/officeDocument/2006/relationships/image" Target="../media/image23.png"/><Relationship Id="rId1" Type="http://schemas.openxmlformats.org/officeDocument/2006/relationships/vmlDrawing" Target="../drawings/vmlDrawing1.v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5.jpeg"/><Relationship Id="rId3" Type="http://schemas.openxmlformats.org/officeDocument/2006/relationships/image" Target="../media/image27.wmf"/><Relationship Id="rId7" Type="http://schemas.openxmlformats.org/officeDocument/2006/relationships/image" Target="../media/image31.wmf"/><Relationship Id="rId12" Type="http://schemas.openxmlformats.org/officeDocument/2006/relationships/hyperlink" Target="http://www.sks.com.tw/index.php?option=com_content&amp;view=article&amp;id=28&amp;Itemid=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jpeg"/><Relationship Id="rId5" Type="http://schemas.openxmlformats.org/officeDocument/2006/relationships/image" Target="../media/image29.wmf"/><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hyperlink" Target="http://www.nist.gov/smartgrid/" TargetMode="External"/><Relationship Id="rId7"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www.etsi.org/WebSite/Technologies/SmartGrids.aspx" TargetMode="External"/><Relationship Id="rId5" Type="http://schemas.openxmlformats.org/officeDocument/2006/relationships/hyperlink" Target="http://www.itu.int/en/ITU-T/focusgroups/smart/Pages/Default.aspx" TargetMode="External"/><Relationship Id="rId4" Type="http://schemas.openxmlformats.org/officeDocument/2006/relationships/hyperlink" Target="http://grouper.ieee.org/groups/scc21/dr_shared/2030/"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file:///C:\Documents%20and%20Settings\user\Local%20Settings\Temp\C.Lotus.Notes.Data\DSL-604G.gif" TargetMode="External"/><Relationship Id="rId13" Type="http://schemas.openxmlformats.org/officeDocument/2006/relationships/image" Target="../media/image79.jpeg"/><Relationship Id="rId18" Type="http://schemas.openxmlformats.org/officeDocument/2006/relationships/image" Target="../media/image84.jpeg"/><Relationship Id="rId3" Type="http://schemas.openxmlformats.org/officeDocument/2006/relationships/notesSlide" Target="../notesSlides/notesSlide71.xml"/><Relationship Id="rId21" Type="http://schemas.openxmlformats.org/officeDocument/2006/relationships/image" Target="../media/image87.png"/><Relationship Id="rId7" Type="http://schemas.openxmlformats.org/officeDocument/2006/relationships/image" Target="../media/image76.png"/><Relationship Id="rId12" Type="http://schemas.openxmlformats.org/officeDocument/2006/relationships/image" Target="../media/image78.png"/><Relationship Id="rId17" Type="http://schemas.openxmlformats.org/officeDocument/2006/relationships/image" Target="../media/image83.jpeg"/><Relationship Id="rId2" Type="http://schemas.openxmlformats.org/officeDocument/2006/relationships/slideLayout" Target="../slideLayouts/slideLayout2.xml"/><Relationship Id="rId16" Type="http://schemas.openxmlformats.org/officeDocument/2006/relationships/image" Target="../media/image82.jpeg"/><Relationship Id="rId20" Type="http://schemas.openxmlformats.org/officeDocument/2006/relationships/image" Target="../media/image86.png"/><Relationship Id="rId1" Type="http://schemas.openxmlformats.org/officeDocument/2006/relationships/vmlDrawing" Target="../drawings/vmlDrawing2.vml"/><Relationship Id="rId6" Type="http://schemas.openxmlformats.org/officeDocument/2006/relationships/image" Target="../media/image75.jpeg"/><Relationship Id="rId11" Type="http://schemas.openxmlformats.org/officeDocument/2006/relationships/image" Target="../media/image77.png"/><Relationship Id="rId5" Type="http://schemas.openxmlformats.org/officeDocument/2006/relationships/image" Target="../media/image74.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2.emf"/><Relationship Id="rId19" Type="http://schemas.openxmlformats.org/officeDocument/2006/relationships/image" Target="../media/image85.jpeg"/><Relationship Id="rId4" Type="http://schemas.openxmlformats.org/officeDocument/2006/relationships/image" Target="../media/image73.jpeg"/><Relationship Id="rId9" Type="http://schemas.openxmlformats.org/officeDocument/2006/relationships/oleObject" Target="../embeddings/oleObject2.bin"/><Relationship Id="rId14" Type="http://schemas.openxmlformats.org/officeDocument/2006/relationships/image" Target="../media/image80.jpeg"/><Relationship Id="rId22" Type="http://schemas.openxmlformats.org/officeDocument/2006/relationships/image" Target="../media/image8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95.w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700808"/>
            <a:ext cx="7772400" cy="1470025"/>
          </a:xfrm>
        </p:spPr>
        <p:txBody>
          <a:bodyPr>
            <a:normAutofit fontScale="90000"/>
          </a:bodyPr>
          <a:lstStyle/>
          <a:p>
            <a:r>
              <a:rPr lang="en-US" altLang="zh-TW" dirty="0"/>
              <a:t>Key Applications of the </a:t>
            </a:r>
            <a:r>
              <a:rPr lang="en-US" altLang="zh-TW" dirty="0" err="1" smtClean="0"/>
              <a:t>IoT</a:t>
            </a:r>
            <a:r>
              <a:rPr lang="en-US" altLang="zh-TW" dirty="0" smtClean="0"/>
              <a:t>/M2M</a:t>
            </a:r>
            <a:br>
              <a:rPr lang="en-US" altLang="zh-TW" dirty="0" smtClean="0"/>
            </a:br>
            <a:r>
              <a:rPr lang="zh-TW" altLang="en-US" dirty="0"/>
              <a:t>物聯網重要</a:t>
            </a:r>
            <a:r>
              <a:rPr lang="zh-TW" altLang="en-US" dirty="0" smtClean="0"/>
              <a:t>應用</a:t>
            </a:r>
            <a:endParaRPr lang="zh-TW" altLang="en-US" dirty="0"/>
          </a:p>
        </p:txBody>
      </p:sp>
      <p:sp>
        <p:nvSpPr>
          <p:cNvPr id="3" name="副標題 2"/>
          <p:cNvSpPr>
            <a:spLocks noGrp="1"/>
          </p:cNvSpPr>
          <p:nvPr>
            <p:ph type="subTitle" idx="1"/>
          </p:nvPr>
        </p:nvSpPr>
        <p:spPr/>
        <p:txBody>
          <a:bodyPr>
            <a:normAutofit fontScale="85000" lnSpcReduction="20000"/>
          </a:bodyPr>
          <a:lstStyle/>
          <a:p>
            <a:r>
              <a:rPr lang="zh-TW" altLang="en-US" dirty="0">
                <a:solidFill>
                  <a:schemeClr val="tx1"/>
                </a:solidFill>
              </a:rPr>
              <a:t>國立交通大學資訊工程系</a:t>
            </a:r>
          </a:p>
          <a:p>
            <a:r>
              <a:rPr lang="en-US" altLang="zh-TW" dirty="0">
                <a:solidFill>
                  <a:schemeClr val="tx1"/>
                </a:solidFill>
              </a:rPr>
              <a:t>Department of Computer Science</a:t>
            </a:r>
          </a:p>
          <a:p>
            <a:r>
              <a:rPr lang="en-US" altLang="zh-TW" dirty="0">
                <a:solidFill>
                  <a:schemeClr val="tx1"/>
                </a:solidFill>
              </a:rPr>
              <a:t>National </a:t>
            </a:r>
            <a:r>
              <a:rPr lang="en-US" altLang="zh-TW" dirty="0" err="1">
                <a:solidFill>
                  <a:schemeClr val="tx1"/>
                </a:solidFill>
              </a:rPr>
              <a:t>Chiao</a:t>
            </a:r>
            <a:r>
              <a:rPr lang="en-US" altLang="zh-TW" dirty="0">
                <a:solidFill>
                  <a:schemeClr val="tx1"/>
                </a:solidFill>
              </a:rPr>
              <a:t> Tung University</a:t>
            </a:r>
          </a:p>
          <a:p>
            <a:r>
              <a:rPr lang="en-US" altLang="zh-TW" dirty="0">
                <a:solidFill>
                  <a:schemeClr val="tx1"/>
                </a:solidFill>
              </a:rPr>
              <a:t>November </a:t>
            </a:r>
            <a:r>
              <a:rPr lang="en-US" altLang="zh-TW" dirty="0" smtClean="0">
                <a:solidFill>
                  <a:schemeClr val="tx1"/>
                </a:solidFill>
              </a:rPr>
              <a:t>29, 2016</a:t>
            </a:r>
            <a:endParaRPr lang="en-US" altLang="zh-TW" dirty="0">
              <a:solidFill>
                <a:schemeClr val="tx1"/>
              </a:solidFill>
            </a:endParaRPr>
          </a:p>
          <a:p>
            <a:endParaRPr lang="zh-TW" altLang="en-US" dirty="0">
              <a:solidFill>
                <a:schemeClr val="tx1"/>
              </a:solidFill>
            </a:endParaRPr>
          </a:p>
        </p:txBody>
      </p:sp>
    </p:spTree>
    <p:extLst>
      <p:ext uri="{BB962C8B-B14F-4D97-AF65-F5344CB8AC3E}">
        <p14:creationId xmlns:p14="http://schemas.microsoft.com/office/powerpoint/2010/main" val="825720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4000" dirty="0"/>
              <a:t>SOCRADES</a:t>
            </a:r>
            <a:br>
              <a:rPr lang="en-US" altLang="zh-TW" sz="4000" dirty="0"/>
            </a:br>
            <a:r>
              <a:rPr lang="en-US" altLang="zh-TW" sz="2200" dirty="0" smtClean="0"/>
              <a:t>(</a:t>
            </a:r>
            <a:r>
              <a:rPr lang="en-US" altLang="zh-TW" sz="2200" dirty="0"/>
              <a:t>S</a:t>
            </a:r>
            <a:r>
              <a:rPr lang="en-US" altLang="zh-TW" sz="2200" dirty="0" smtClean="0"/>
              <a:t>ervice </a:t>
            </a:r>
            <a:r>
              <a:rPr lang="en-US" altLang="zh-TW" sz="2200" dirty="0"/>
              <a:t>O</a:t>
            </a:r>
            <a:r>
              <a:rPr lang="en-US" altLang="zh-TW" sz="2200" dirty="0" smtClean="0"/>
              <a:t>riented Cross-layer </a:t>
            </a:r>
            <a:r>
              <a:rPr lang="en-US" altLang="zh-TW" sz="2200" dirty="0" err="1" smtClean="0"/>
              <a:t>infRAstructure</a:t>
            </a:r>
            <a:r>
              <a:rPr lang="en-US" altLang="zh-TW" sz="2200" dirty="0" smtClean="0"/>
              <a:t> for Distributed smart Embedded </a:t>
            </a:r>
            <a:r>
              <a:rPr lang="en-US" altLang="zh-TW" sz="2200" dirty="0" err="1" smtClean="0"/>
              <a:t>deviceS</a:t>
            </a:r>
            <a:r>
              <a:rPr lang="en-US" altLang="zh-TW" sz="2200" dirty="0" smtClean="0"/>
              <a:t>)</a:t>
            </a:r>
            <a:endParaRPr lang="zh-TW" altLang="en-US" sz="2200" dirty="0"/>
          </a:p>
        </p:txBody>
      </p:sp>
      <p:sp>
        <p:nvSpPr>
          <p:cNvPr id="3" name="內容版面配置區 2"/>
          <p:cNvSpPr>
            <a:spLocks noGrp="1"/>
          </p:cNvSpPr>
          <p:nvPr>
            <p:ph idx="1"/>
          </p:nvPr>
        </p:nvSpPr>
        <p:spPr>
          <a:xfrm>
            <a:off x="1485901" y="2057400"/>
            <a:ext cx="3518147" cy="4395935"/>
          </a:xfrm>
        </p:spPr>
        <p:txBody>
          <a:bodyPr>
            <a:normAutofit/>
          </a:bodyPr>
          <a:lstStyle/>
          <a:p>
            <a:r>
              <a:rPr lang="en-US" altLang="zh-TW" sz="1900" dirty="0"/>
              <a:t>The SOCRADES project </a:t>
            </a:r>
            <a:r>
              <a:rPr lang="en-US" altLang="zh-TW" sz="1900" dirty="0" smtClean="0"/>
              <a:t>(2006-2009) is </a:t>
            </a:r>
            <a:r>
              <a:rPr lang="en-US" altLang="zh-TW" sz="1900" dirty="0"/>
              <a:t>a European research and advanced development project. </a:t>
            </a:r>
          </a:p>
          <a:p>
            <a:pPr marL="0" indent="0">
              <a:buNone/>
            </a:pPr>
            <a:endParaRPr lang="en-US" altLang="zh-TW" sz="1900" dirty="0"/>
          </a:p>
          <a:p>
            <a:r>
              <a:rPr lang="en-US" altLang="zh-TW" sz="1900" dirty="0"/>
              <a:t>Its primary objective is to develop a design, execution and management platform for next-generation industrial automation systems, exploiting the Service Oriented Architecture paradigm both at the device and at the application level.</a:t>
            </a:r>
          </a:p>
          <a:p>
            <a:endParaRPr lang="en-US" altLang="zh-TW" sz="1900" dirty="0"/>
          </a:p>
          <a:p>
            <a:endParaRPr lang="en-US" altLang="zh-TW" sz="1500" dirty="0"/>
          </a:p>
          <a:p>
            <a:endParaRPr lang="zh-TW" altLang="en-US" sz="1500" dirty="0"/>
          </a:p>
        </p:txBody>
      </p:sp>
      <p:graphicFrame>
        <p:nvGraphicFramePr>
          <p:cNvPr id="16" name="表格 15"/>
          <p:cNvGraphicFramePr>
            <a:graphicFrameLocks noGrp="1"/>
          </p:cNvGraphicFramePr>
          <p:nvPr>
            <p:extLst>
              <p:ext uri="{D42A27DB-BD31-4B8C-83A1-F6EECF244321}">
                <p14:modId xmlns:p14="http://schemas.microsoft.com/office/powerpoint/2010/main" val="2842246176"/>
              </p:ext>
            </p:extLst>
          </p:nvPr>
        </p:nvGraphicFramePr>
        <p:xfrm>
          <a:off x="5508104" y="2420888"/>
          <a:ext cx="2038971" cy="1637022"/>
        </p:xfrm>
        <a:graphic>
          <a:graphicData uri="http://schemas.openxmlformats.org/drawingml/2006/table">
            <a:tbl>
              <a:tblPr firstRow="1" bandRow="1">
                <a:tableStyleId>{16D9F66E-5EB9-4882-86FB-DCBF35E3C3E4}</a:tableStyleId>
              </a:tblPr>
              <a:tblGrid>
                <a:gridCol w="2038971"/>
              </a:tblGrid>
              <a:tr h="414897">
                <a:tc>
                  <a:txBody>
                    <a:bodyPr/>
                    <a:lstStyle/>
                    <a:p>
                      <a:pPr algn="ctr"/>
                      <a:r>
                        <a:rPr lang="en-US" altLang="zh-TW" sz="1400" b="1" dirty="0" smtClean="0">
                          <a:solidFill>
                            <a:srgbClr val="FF0000"/>
                          </a:solidFill>
                        </a:rPr>
                        <a:t>PLATFORM</a:t>
                      </a:r>
                      <a:endParaRPr lang="zh-TW" altLang="en-US" sz="1400" b="0" dirty="0">
                        <a:solidFill>
                          <a:srgbClr val="FF0000"/>
                        </a:solidFill>
                      </a:endParaRPr>
                    </a:p>
                  </a:txBody>
                  <a:tcPr marL="68580" marR="68580" marT="34290" marB="34290" anchor="ctr"/>
                </a:tc>
              </a:tr>
              <a:tr h="407375">
                <a:tc>
                  <a:txBody>
                    <a:bodyPr/>
                    <a:lstStyle/>
                    <a:p>
                      <a:pPr algn="ctr"/>
                      <a:r>
                        <a:rPr lang="en-US" altLang="zh-TW" sz="1400" b="0" dirty="0" smtClean="0"/>
                        <a:t>Design</a:t>
                      </a:r>
                      <a:endParaRPr lang="zh-TW" altLang="en-US" sz="1400" b="0" dirty="0"/>
                    </a:p>
                  </a:txBody>
                  <a:tcPr marL="68580" marR="68580" marT="34290" marB="34290"/>
                </a:tc>
              </a:tr>
              <a:tr h="407375">
                <a:tc>
                  <a:txBody>
                    <a:bodyPr/>
                    <a:lstStyle/>
                    <a:p>
                      <a:pPr algn="ctr"/>
                      <a:r>
                        <a:rPr lang="en-US" altLang="zh-TW" sz="1400" b="0" dirty="0" smtClean="0"/>
                        <a:t>Execution</a:t>
                      </a:r>
                      <a:endParaRPr lang="zh-TW" altLang="en-US" sz="1400" b="0" dirty="0"/>
                    </a:p>
                  </a:txBody>
                  <a:tcPr marL="68580" marR="68580" marT="34290" marB="34290"/>
                </a:tc>
              </a:tr>
              <a:tr h="407375">
                <a:tc>
                  <a:txBody>
                    <a:bodyPr/>
                    <a:lstStyle/>
                    <a:p>
                      <a:pPr algn="ctr"/>
                      <a:r>
                        <a:rPr lang="en-US" altLang="zh-TW" sz="1400" dirty="0" smtClean="0"/>
                        <a:t>management</a:t>
                      </a:r>
                      <a:endParaRPr lang="zh-TW" altLang="en-US" sz="1400" b="0" dirty="0"/>
                    </a:p>
                  </a:txBody>
                  <a:tcPr marL="68580" marR="68580" marT="34290" marB="34290"/>
                </a:tc>
              </a:tr>
            </a:tbl>
          </a:graphicData>
        </a:graphic>
      </p:graphicFrame>
      <p:grpSp>
        <p:nvGrpSpPr>
          <p:cNvPr id="21" name="群組 20"/>
          <p:cNvGrpSpPr/>
          <p:nvPr/>
        </p:nvGrpSpPr>
        <p:grpSpPr>
          <a:xfrm>
            <a:off x="5364088" y="4211836"/>
            <a:ext cx="2440022" cy="1161380"/>
            <a:chOff x="5572663" y="4244193"/>
            <a:chExt cx="2786333" cy="1121437"/>
          </a:xfrm>
        </p:grpSpPr>
        <p:sp>
          <p:nvSpPr>
            <p:cNvPr id="11" name="矩形 10"/>
            <p:cNvSpPr/>
            <p:nvPr/>
          </p:nvSpPr>
          <p:spPr>
            <a:xfrm>
              <a:off x="5572663" y="4839418"/>
              <a:ext cx="1319841" cy="5262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1350" dirty="0"/>
                <a:t>device</a:t>
              </a:r>
              <a:endParaRPr lang="zh-TW" altLang="en-US" sz="1350" dirty="0"/>
            </a:p>
          </p:txBody>
        </p:sp>
        <p:sp>
          <p:nvSpPr>
            <p:cNvPr id="12" name="矩形 11"/>
            <p:cNvSpPr/>
            <p:nvPr/>
          </p:nvSpPr>
          <p:spPr>
            <a:xfrm>
              <a:off x="7013275" y="4830792"/>
              <a:ext cx="1345721" cy="52621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1350" dirty="0"/>
                <a:t>application</a:t>
              </a:r>
              <a:endParaRPr lang="zh-TW" altLang="en-US" sz="1350" dirty="0"/>
            </a:p>
          </p:txBody>
        </p:sp>
        <p:grpSp>
          <p:nvGrpSpPr>
            <p:cNvPr id="20" name="群組 19"/>
            <p:cNvGrpSpPr/>
            <p:nvPr/>
          </p:nvGrpSpPr>
          <p:grpSpPr>
            <a:xfrm>
              <a:off x="6452560" y="4244193"/>
              <a:ext cx="869825" cy="474454"/>
              <a:chOff x="6452560" y="4145185"/>
              <a:chExt cx="869825" cy="573466"/>
            </a:xfrm>
          </p:grpSpPr>
          <p:cxnSp>
            <p:nvCxnSpPr>
              <p:cNvPr id="18" name="肘形接點 17"/>
              <p:cNvCxnSpPr/>
              <p:nvPr/>
            </p:nvCxnSpPr>
            <p:spPr>
              <a:xfrm rot="5400000" flipH="1" flipV="1">
                <a:off x="6381128" y="4216619"/>
                <a:ext cx="573464" cy="430600"/>
              </a:xfrm>
              <a:prstGeom prst="bentConnector3">
                <a:avLst/>
              </a:prstGeom>
              <a:ln w="38100"/>
            </p:spPr>
            <p:style>
              <a:lnRef idx="1">
                <a:schemeClr val="accent6"/>
              </a:lnRef>
              <a:fillRef idx="0">
                <a:schemeClr val="accent6"/>
              </a:fillRef>
              <a:effectRef idx="0">
                <a:schemeClr val="accent6"/>
              </a:effectRef>
              <a:fontRef idx="minor">
                <a:schemeClr val="tx1"/>
              </a:fontRef>
            </p:style>
          </p:cxnSp>
          <p:cxnSp>
            <p:nvCxnSpPr>
              <p:cNvPr id="19" name="肘形接點 18"/>
              <p:cNvCxnSpPr/>
              <p:nvPr/>
            </p:nvCxnSpPr>
            <p:spPr>
              <a:xfrm rot="16200000" flipV="1">
                <a:off x="6820353" y="4216617"/>
                <a:ext cx="573464" cy="430600"/>
              </a:xfrm>
              <a:prstGeom prst="bentConnector3">
                <a:avLst/>
              </a:prstGeom>
              <a:ln w="38100"/>
            </p:spPr>
            <p:style>
              <a:lnRef idx="1">
                <a:schemeClr val="accent6"/>
              </a:lnRef>
              <a:fillRef idx="0">
                <a:schemeClr val="accent6"/>
              </a:fillRef>
              <a:effectRef idx="0">
                <a:schemeClr val="accent6"/>
              </a:effectRef>
              <a:fontRef idx="minor">
                <a:schemeClr val="tx1"/>
              </a:fontRef>
            </p:style>
          </p:cxnSp>
        </p:grpSp>
      </p:grpSp>
      <p:sp>
        <p:nvSpPr>
          <p:cNvPr id="5" name="投影片編號版面配置區 4"/>
          <p:cNvSpPr>
            <a:spLocks noGrp="1"/>
          </p:cNvSpPr>
          <p:nvPr>
            <p:ph type="sldNum" sz="quarter" idx="4"/>
          </p:nvPr>
        </p:nvSpPr>
        <p:spPr/>
        <p:txBody>
          <a:bodyPr/>
          <a:lstStyle/>
          <a:p>
            <a:fld id="{BC71E80C-9635-473D-9F26-B779060F2DD3}" type="slidenum">
              <a:rPr lang="zh-TW" altLang="en-US" smtClean="0"/>
              <a:t>10</a:t>
            </a:fld>
            <a:endParaRPr lang="zh-TW" altLang="en-US"/>
          </a:p>
        </p:txBody>
      </p:sp>
    </p:spTree>
    <p:extLst>
      <p:ext uri="{BB962C8B-B14F-4D97-AF65-F5344CB8AC3E}">
        <p14:creationId xmlns:p14="http://schemas.microsoft.com/office/powerpoint/2010/main" val="26297476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0698"/>
          <a:stretch/>
        </p:blipFill>
        <p:spPr>
          <a:xfrm>
            <a:off x="2267744" y="1844824"/>
            <a:ext cx="4715176" cy="3578783"/>
          </a:xfrm>
          <a:prstGeom prst="rect">
            <a:avLst/>
          </a:prstGeom>
        </p:spPr>
      </p:pic>
      <p:sp>
        <p:nvSpPr>
          <p:cNvPr id="2" name="標題 1"/>
          <p:cNvSpPr>
            <a:spLocks noGrp="1"/>
          </p:cNvSpPr>
          <p:nvPr>
            <p:ph type="title"/>
          </p:nvPr>
        </p:nvSpPr>
        <p:spPr/>
        <p:txBody>
          <a:bodyPr>
            <a:noAutofit/>
          </a:bodyPr>
          <a:lstStyle/>
          <a:p>
            <a:r>
              <a:rPr lang="en-US" altLang="zh-TW" sz="3600" dirty="0"/>
              <a:t>Information </a:t>
            </a:r>
            <a:r>
              <a:rPr lang="en-US" altLang="zh-TW" sz="3600" dirty="0" smtClean="0"/>
              <a:t>Marketplace </a:t>
            </a:r>
            <a:r>
              <a:rPr lang="en-US" altLang="zh-TW" sz="3600" dirty="0"/>
              <a:t>for </a:t>
            </a:r>
            <a:r>
              <a:rPr lang="en-US" altLang="zh-TW" sz="3600" dirty="0" smtClean="0"/>
              <a:t>Transport </a:t>
            </a:r>
            <a:r>
              <a:rPr lang="en-US" altLang="zh-TW" sz="3600" dirty="0"/>
              <a:t>and L</a:t>
            </a:r>
            <a:r>
              <a:rPr lang="en-US" altLang="zh-TW" sz="3600" dirty="0" smtClean="0"/>
              <a:t>ogistics (1)</a:t>
            </a:r>
            <a:endParaRPr lang="zh-TW" altLang="en-US" sz="3600"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100</a:t>
            </a:fld>
            <a:endParaRPr lang="zh-TW" altLang="en-US"/>
          </a:p>
        </p:txBody>
      </p:sp>
      <p:sp>
        <p:nvSpPr>
          <p:cNvPr id="5" name="矩形 4"/>
          <p:cNvSpPr/>
          <p:nvPr/>
        </p:nvSpPr>
        <p:spPr>
          <a:xfrm>
            <a:off x="5076056" y="5085184"/>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5088097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0698"/>
          <a:stretch/>
        </p:blipFill>
        <p:spPr>
          <a:xfrm>
            <a:off x="2275794" y="1720567"/>
            <a:ext cx="5029816" cy="3817592"/>
          </a:xfrm>
          <a:prstGeom prst="rect">
            <a:avLst/>
          </a:prstGeom>
        </p:spPr>
      </p:pic>
      <p:sp>
        <p:nvSpPr>
          <p:cNvPr id="2" name="標題 1"/>
          <p:cNvSpPr>
            <a:spLocks noGrp="1"/>
          </p:cNvSpPr>
          <p:nvPr>
            <p:ph type="title"/>
          </p:nvPr>
        </p:nvSpPr>
        <p:spPr/>
        <p:txBody>
          <a:bodyPr>
            <a:noAutofit/>
          </a:bodyPr>
          <a:lstStyle/>
          <a:p>
            <a:r>
              <a:rPr lang="en-US" altLang="zh-TW" sz="3600" dirty="0"/>
              <a:t>Information </a:t>
            </a:r>
            <a:r>
              <a:rPr lang="en-US" altLang="zh-TW" sz="3600" dirty="0" smtClean="0"/>
              <a:t>Marketplace </a:t>
            </a:r>
            <a:r>
              <a:rPr lang="en-US" altLang="zh-TW" sz="3600" dirty="0"/>
              <a:t>for </a:t>
            </a:r>
            <a:r>
              <a:rPr lang="en-US" altLang="zh-TW" sz="3600" dirty="0" smtClean="0"/>
              <a:t>Transport </a:t>
            </a:r>
            <a:r>
              <a:rPr lang="en-US" altLang="zh-TW" sz="3600" dirty="0"/>
              <a:t>and L</a:t>
            </a:r>
            <a:r>
              <a:rPr lang="en-US" altLang="zh-TW" sz="3600" dirty="0" smtClean="0"/>
              <a:t>ogistics (2)</a:t>
            </a:r>
            <a:endParaRPr lang="zh-TW" altLang="en-US" sz="2800" dirty="0"/>
          </a:p>
        </p:txBody>
      </p:sp>
      <p:sp>
        <p:nvSpPr>
          <p:cNvPr id="5" name="矩形 4"/>
          <p:cNvSpPr/>
          <p:nvPr/>
        </p:nvSpPr>
        <p:spPr>
          <a:xfrm>
            <a:off x="2326975" y="1788903"/>
            <a:ext cx="4891178" cy="478766"/>
          </a:xfrm>
          <a:prstGeom prst="rect">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101</a:t>
            </a:fld>
            <a:endParaRPr lang="zh-TW" altLang="en-US"/>
          </a:p>
        </p:txBody>
      </p:sp>
      <p:sp>
        <p:nvSpPr>
          <p:cNvPr id="6" name="矩形 5"/>
          <p:cNvSpPr/>
          <p:nvPr/>
        </p:nvSpPr>
        <p:spPr>
          <a:xfrm>
            <a:off x="5292080" y="5229200"/>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42282122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0698"/>
          <a:stretch/>
        </p:blipFill>
        <p:spPr>
          <a:xfrm>
            <a:off x="2275794" y="1720567"/>
            <a:ext cx="5029816" cy="3817592"/>
          </a:xfrm>
          <a:prstGeom prst="rect">
            <a:avLst/>
          </a:prstGeom>
        </p:spPr>
      </p:pic>
      <p:sp>
        <p:nvSpPr>
          <p:cNvPr id="5" name="矩形 4"/>
          <p:cNvSpPr/>
          <p:nvPr/>
        </p:nvSpPr>
        <p:spPr>
          <a:xfrm>
            <a:off x="2326976" y="1788903"/>
            <a:ext cx="782847" cy="478766"/>
          </a:xfrm>
          <a:prstGeom prst="rect">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
        <p:nvSpPr>
          <p:cNvPr id="10" name="矩形 9"/>
          <p:cNvSpPr/>
          <p:nvPr/>
        </p:nvSpPr>
        <p:spPr>
          <a:xfrm>
            <a:off x="1511031" y="2865784"/>
            <a:ext cx="862865" cy="451406"/>
          </a:xfrm>
          <a:prstGeom prst="rect">
            <a:avLst/>
          </a:prstGeom>
        </p:spPr>
        <p:txBody>
          <a:bodyPr wrap="none">
            <a:spAutoFit/>
          </a:bodyPr>
          <a:lstStyle/>
          <a:p>
            <a:pPr>
              <a:lnSpc>
                <a:spcPts val="1350"/>
              </a:lnSpc>
            </a:pPr>
            <a:r>
              <a:rPr lang="en-US" altLang="zh-TW" sz="1350" dirty="0">
                <a:solidFill>
                  <a:schemeClr val="accent2">
                    <a:lumMod val="75000"/>
                  </a:schemeClr>
                </a:solidFill>
              </a:rPr>
              <a:t>map</a:t>
            </a:r>
          </a:p>
          <a:p>
            <a:pPr>
              <a:lnSpc>
                <a:spcPts val="1350"/>
              </a:lnSpc>
            </a:pPr>
            <a:r>
              <a:rPr lang="en-US" altLang="zh-TW" sz="1350" dirty="0">
                <a:solidFill>
                  <a:schemeClr val="accent2">
                    <a:lumMod val="75000"/>
                  </a:schemeClr>
                </a:solidFill>
              </a:rPr>
              <a:t>timetable</a:t>
            </a:r>
            <a:endParaRPr lang="zh-TW" altLang="en-US" sz="1350" dirty="0">
              <a:solidFill>
                <a:schemeClr val="accent2">
                  <a:lumMod val="75000"/>
                </a:schemeClr>
              </a:solidFill>
            </a:endParaRPr>
          </a:p>
        </p:txBody>
      </p:sp>
      <p:sp>
        <p:nvSpPr>
          <p:cNvPr id="12" name="文字方塊 11"/>
          <p:cNvSpPr txBox="1"/>
          <p:nvPr/>
        </p:nvSpPr>
        <p:spPr>
          <a:xfrm>
            <a:off x="1997848" y="1193683"/>
            <a:ext cx="2856808" cy="715581"/>
          </a:xfrm>
          <a:prstGeom prst="rect">
            <a:avLst/>
          </a:prstGeom>
          <a:noFill/>
        </p:spPr>
        <p:txBody>
          <a:bodyPr wrap="none" rtlCol="0">
            <a:spAutoFit/>
          </a:bodyPr>
          <a:lstStyle/>
          <a:p>
            <a:r>
              <a:rPr lang="en-US" altLang="zh-TW" sz="1350" dirty="0">
                <a:solidFill>
                  <a:schemeClr val="accent2">
                    <a:lumMod val="75000"/>
                  </a:schemeClr>
                </a:solidFill>
              </a:rPr>
              <a:t>The devices and sensors here provide </a:t>
            </a:r>
          </a:p>
          <a:p>
            <a:r>
              <a:rPr lang="en-US" altLang="zh-TW" sz="1350" dirty="0">
                <a:solidFill>
                  <a:schemeClr val="accent2">
                    <a:lumMod val="75000"/>
                  </a:schemeClr>
                </a:solidFill>
              </a:rPr>
              <a:t>information about the following: </a:t>
            </a:r>
          </a:p>
          <a:p>
            <a:endParaRPr lang="zh-TW" altLang="en-US" sz="1350" dirty="0">
              <a:solidFill>
                <a:schemeClr val="accent2">
                  <a:lumMod val="75000"/>
                </a:schemeClr>
              </a:solidFill>
            </a:endParaRP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102</a:t>
            </a:fld>
            <a:endParaRPr lang="zh-TW" altLang="en-US"/>
          </a:p>
        </p:txBody>
      </p:sp>
      <p:sp>
        <p:nvSpPr>
          <p:cNvPr id="7" name="矩形 6"/>
          <p:cNvSpPr/>
          <p:nvPr/>
        </p:nvSpPr>
        <p:spPr>
          <a:xfrm>
            <a:off x="5292080" y="5229200"/>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11395416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0698"/>
          <a:stretch/>
        </p:blipFill>
        <p:spPr>
          <a:xfrm>
            <a:off x="2275794" y="1720567"/>
            <a:ext cx="5029816" cy="3817592"/>
          </a:xfrm>
          <a:prstGeom prst="rect">
            <a:avLst/>
          </a:prstGeom>
        </p:spPr>
      </p:pic>
      <p:sp>
        <p:nvSpPr>
          <p:cNvPr id="5" name="矩形 4"/>
          <p:cNvSpPr/>
          <p:nvPr/>
        </p:nvSpPr>
        <p:spPr>
          <a:xfrm>
            <a:off x="4386338" y="1788903"/>
            <a:ext cx="782847" cy="478766"/>
          </a:xfrm>
          <a:prstGeom prst="rect">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
        <p:nvSpPr>
          <p:cNvPr id="2" name="文字方塊 1"/>
          <p:cNvSpPr txBox="1"/>
          <p:nvPr/>
        </p:nvSpPr>
        <p:spPr>
          <a:xfrm>
            <a:off x="3523891" y="1192623"/>
            <a:ext cx="3284041" cy="715581"/>
          </a:xfrm>
          <a:prstGeom prst="rect">
            <a:avLst/>
          </a:prstGeom>
          <a:noFill/>
        </p:spPr>
        <p:txBody>
          <a:bodyPr wrap="none" rtlCol="0">
            <a:spAutoFit/>
          </a:bodyPr>
          <a:lstStyle/>
          <a:p>
            <a:r>
              <a:rPr lang="en-US" altLang="zh-TW" sz="1350" dirty="0">
                <a:solidFill>
                  <a:schemeClr val="accent2">
                    <a:lumMod val="75000"/>
                  </a:schemeClr>
                </a:solidFill>
              </a:rPr>
              <a:t>During the processing stage, </a:t>
            </a:r>
          </a:p>
          <a:p>
            <a:r>
              <a:rPr lang="en-US" altLang="zh-TW" sz="1350" dirty="0">
                <a:solidFill>
                  <a:schemeClr val="accent2">
                    <a:lumMod val="75000"/>
                  </a:schemeClr>
                </a:solidFill>
              </a:rPr>
              <a:t>data from various sources is mixed together.</a:t>
            </a:r>
            <a:endParaRPr lang="zh-TW" altLang="en-US" sz="1350" dirty="0">
              <a:solidFill>
                <a:schemeClr val="accent2">
                  <a:lumMod val="75000"/>
                </a:schemeClr>
              </a:solidFill>
            </a:endParaRPr>
          </a:p>
          <a:p>
            <a:endParaRPr lang="zh-TW" altLang="en-US" sz="1350" dirty="0">
              <a:solidFill>
                <a:schemeClr val="accent2">
                  <a:lumMod val="75000"/>
                </a:schemeClr>
              </a:solidFill>
            </a:endParaRPr>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103</a:t>
            </a:fld>
            <a:endParaRPr lang="zh-TW" altLang="en-US"/>
          </a:p>
        </p:txBody>
      </p:sp>
      <p:sp>
        <p:nvSpPr>
          <p:cNvPr id="6" name="矩形 5"/>
          <p:cNvSpPr/>
          <p:nvPr/>
        </p:nvSpPr>
        <p:spPr>
          <a:xfrm>
            <a:off x="5292080" y="5229200"/>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24427136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0698"/>
          <a:stretch/>
        </p:blipFill>
        <p:spPr>
          <a:xfrm>
            <a:off x="2275794" y="1720567"/>
            <a:ext cx="5029816" cy="3817592"/>
          </a:xfrm>
          <a:prstGeom prst="rect">
            <a:avLst/>
          </a:prstGeom>
        </p:spPr>
      </p:pic>
      <p:sp>
        <p:nvSpPr>
          <p:cNvPr id="7" name="矩形 6"/>
          <p:cNvSpPr/>
          <p:nvPr/>
        </p:nvSpPr>
        <p:spPr>
          <a:xfrm>
            <a:off x="5376221" y="1788903"/>
            <a:ext cx="782847" cy="478766"/>
          </a:xfrm>
          <a:prstGeom prst="rect">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
        <p:nvSpPr>
          <p:cNvPr id="10" name="文字方塊 9"/>
          <p:cNvSpPr txBox="1"/>
          <p:nvPr/>
        </p:nvSpPr>
        <p:spPr>
          <a:xfrm>
            <a:off x="3523891" y="1192624"/>
            <a:ext cx="4307398" cy="507831"/>
          </a:xfrm>
          <a:prstGeom prst="rect">
            <a:avLst/>
          </a:prstGeom>
          <a:noFill/>
        </p:spPr>
        <p:txBody>
          <a:bodyPr wrap="none" rtlCol="0">
            <a:spAutoFit/>
          </a:bodyPr>
          <a:lstStyle/>
          <a:p>
            <a:r>
              <a:rPr lang="en-US" altLang="zh-TW" sz="1350" dirty="0">
                <a:solidFill>
                  <a:schemeClr val="accent2">
                    <a:lumMod val="75000"/>
                  </a:schemeClr>
                </a:solidFill>
              </a:rPr>
              <a:t>It creates components which could be produced as charts, </a:t>
            </a:r>
          </a:p>
          <a:p>
            <a:r>
              <a:rPr lang="en-US" altLang="zh-TW" sz="1350" dirty="0">
                <a:solidFill>
                  <a:schemeClr val="accent2">
                    <a:lumMod val="75000"/>
                  </a:schemeClr>
                </a:solidFill>
              </a:rPr>
              <a:t>or other communicating information to end users.</a:t>
            </a:r>
            <a:endParaRPr lang="zh-TW" altLang="en-US" sz="1350" dirty="0">
              <a:solidFill>
                <a:schemeClr val="accent2">
                  <a:lumMod val="75000"/>
                </a:schemeClr>
              </a:solidFill>
            </a:endParaRP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104</a:t>
            </a:fld>
            <a:endParaRPr lang="zh-TW" altLang="en-US"/>
          </a:p>
        </p:txBody>
      </p:sp>
      <p:sp>
        <p:nvSpPr>
          <p:cNvPr id="6" name="矩形 5"/>
          <p:cNvSpPr/>
          <p:nvPr/>
        </p:nvSpPr>
        <p:spPr>
          <a:xfrm>
            <a:off x="5292080" y="5229200"/>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33568343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0698"/>
          <a:stretch/>
        </p:blipFill>
        <p:spPr>
          <a:xfrm>
            <a:off x="2275794" y="1720567"/>
            <a:ext cx="5029816" cy="3817592"/>
          </a:xfrm>
          <a:prstGeom prst="rect">
            <a:avLst/>
          </a:prstGeom>
        </p:spPr>
      </p:pic>
      <p:sp>
        <p:nvSpPr>
          <p:cNvPr id="10" name="矩形 9"/>
          <p:cNvSpPr/>
          <p:nvPr/>
        </p:nvSpPr>
        <p:spPr>
          <a:xfrm>
            <a:off x="6437270" y="1788903"/>
            <a:ext cx="782847" cy="478766"/>
          </a:xfrm>
          <a:prstGeom prst="rect">
            <a:avLst/>
          </a:prstGeom>
          <a:no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350"/>
          </a:p>
        </p:txBody>
      </p:sp>
      <p:sp>
        <p:nvSpPr>
          <p:cNvPr id="11" name="文字方塊 10"/>
          <p:cNvSpPr txBox="1"/>
          <p:nvPr/>
        </p:nvSpPr>
        <p:spPr>
          <a:xfrm>
            <a:off x="4701341" y="1192624"/>
            <a:ext cx="3238579" cy="507831"/>
          </a:xfrm>
          <a:prstGeom prst="rect">
            <a:avLst/>
          </a:prstGeom>
          <a:noFill/>
        </p:spPr>
        <p:txBody>
          <a:bodyPr wrap="none" rtlCol="0">
            <a:spAutoFit/>
          </a:bodyPr>
          <a:lstStyle/>
          <a:p>
            <a:pPr marL="257175" indent="-257175">
              <a:buAutoNum type="arabicParenR"/>
            </a:pPr>
            <a:r>
              <a:rPr lang="en-US" altLang="zh-TW" sz="1350" dirty="0">
                <a:solidFill>
                  <a:schemeClr val="accent2">
                    <a:lumMod val="75000"/>
                  </a:schemeClr>
                </a:solidFill>
              </a:rPr>
              <a:t>For improving internal decision-making.</a:t>
            </a:r>
          </a:p>
          <a:p>
            <a:pPr marL="257175" indent="-257175">
              <a:buAutoNum type="arabicParenR"/>
            </a:pPr>
            <a:r>
              <a:rPr lang="en-US" altLang="zh-TW" sz="1350" dirty="0">
                <a:solidFill>
                  <a:schemeClr val="accent2">
                    <a:lumMod val="75000"/>
                  </a:schemeClr>
                </a:solidFill>
              </a:rPr>
              <a:t>For resale to other economic actors.</a:t>
            </a:r>
            <a:endParaRPr lang="zh-TW" altLang="en-US" sz="1350" dirty="0">
              <a:solidFill>
                <a:schemeClr val="accent2">
                  <a:lumMod val="75000"/>
                </a:schemeClr>
              </a:solidFill>
            </a:endParaRP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105</a:t>
            </a:fld>
            <a:endParaRPr lang="zh-TW" altLang="en-US"/>
          </a:p>
        </p:txBody>
      </p:sp>
      <p:sp>
        <p:nvSpPr>
          <p:cNvPr id="6" name="矩形 5"/>
          <p:cNvSpPr/>
          <p:nvPr/>
        </p:nvSpPr>
        <p:spPr>
          <a:xfrm>
            <a:off x="5285142" y="5229200"/>
            <a:ext cx="115212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32853678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Conclusions</a:t>
            </a:r>
            <a:endParaRPr lang="zh-TW" altLang="en-US" dirty="0"/>
          </a:p>
        </p:txBody>
      </p:sp>
      <p:sp>
        <p:nvSpPr>
          <p:cNvPr id="10" name="內容版面配置區 9"/>
          <p:cNvSpPr>
            <a:spLocks noGrp="1"/>
          </p:cNvSpPr>
          <p:nvPr>
            <p:ph idx="1"/>
          </p:nvPr>
        </p:nvSpPr>
        <p:spPr>
          <a:xfrm>
            <a:off x="1187624" y="1844824"/>
            <a:ext cx="7046540" cy="4132228"/>
          </a:xfrm>
        </p:spPr>
        <p:txBody>
          <a:bodyPr>
            <a:normAutofit/>
          </a:bodyPr>
          <a:lstStyle/>
          <a:p>
            <a:r>
              <a:rPr lang="en-US" altLang="zh-TW" sz="2400" dirty="0"/>
              <a:t>The role of </a:t>
            </a:r>
            <a:r>
              <a:rPr lang="en-US" altLang="zh-TW" sz="2400" dirty="0" err="1"/>
              <a:t>IoT</a:t>
            </a:r>
            <a:r>
              <a:rPr lang="en-US" altLang="zh-TW" sz="2400" dirty="0"/>
              <a:t> in cities is one that will only increase as the </a:t>
            </a:r>
            <a:r>
              <a:rPr lang="en-US" altLang="zh-TW" sz="2400" b="1" dirty="0"/>
              <a:t>pressure on cities </a:t>
            </a:r>
            <a:r>
              <a:rPr lang="en-US" altLang="zh-TW" sz="2400" dirty="0"/>
              <a:t>to deliver services at reduced costs for an </a:t>
            </a:r>
            <a:r>
              <a:rPr lang="en-US" altLang="zh-TW" sz="2400" b="1" dirty="0"/>
              <a:t>expanding population increases</a:t>
            </a:r>
            <a:r>
              <a:rPr lang="en-US" altLang="zh-TW" sz="2400" dirty="0"/>
              <a:t>. </a:t>
            </a:r>
          </a:p>
          <a:p>
            <a:endParaRPr lang="en-US" altLang="zh-TW" sz="2400" dirty="0"/>
          </a:p>
          <a:p>
            <a:r>
              <a:rPr lang="en-US" altLang="zh-TW" sz="2400" dirty="0"/>
              <a:t>Due to the complexity in cities, the best way for them to achieve the desired outcomes of smart cities is to utilize an </a:t>
            </a:r>
            <a:r>
              <a:rPr lang="en-US" altLang="zh-TW" sz="2400" b="1" dirty="0"/>
              <a:t>information marketplace </a:t>
            </a:r>
            <a:r>
              <a:rPr lang="en-US" altLang="zh-TW" sz="2400" dirty="0"/>
              <a:t>approach.</a:t>
            </a:r>
            <a:endParaRPr lang="zh-TW" altLang="en-US" sz="24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106</a:t>
            </a:fld>
            <a:endParaRPr lang="zh-TW" altLang="en-US"/>
          </a:p>
        </p:txBody>
      </p:sp>
    </p:spTree>
    <p:extLst>
      <p:ext uri="{BB962C8B-B14F-4D97-AF65-F5344CB8AC3E}">
        <p14:creationId xmlns:p14="http://schemas.microsoft.com/office/powerpoint/2010/main" val="32097008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539750" y="2565400"/>
            <a:ext cx="8229600" cy="1143000"/>
          </a:xfrm>
        </p:spPr>
        <p:txBody>
          <a:bodyPr/>
          <a:lstStyle/>
          <a:p>
            <a:pPr eaLnBrk="1" hangingPunct="1"/>
            <a:r>
              <a:rPr lang="en-US" altLang="zh-TW" dirty="0" smtClean="0">
                <a:solidFill>
                  <a:srgbClr val="FF0000"/>
                </a:solidFill>
              </a:rPr>
              <a:t>Connected Car</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A696A48-2FC5-40FF-86AC-4DE2ADFC4E77}" type="slidenum">
              <a:rPr lang="zh-TW" altLang="en-US">
                <a:solidFill>
                  <a:srgbClr val="10253F"/>
                </a:solidFill>
                <a:latin typeface="Calibri" panose="020F0502020204030204" pitchFamily="34" charset="0"/>
              </a:rPr>
              <a:pPr eaLnBrk="1" hangingPunct="1"/>
              <a:t>107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3857298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p:nvPr>
        </p:nvSpPr>
        <p:spPr/>
        <p:txBody>
          <a:bodyPr/>
          <a:lstStyle/>
          <a:p>
            <a:r>
              <a:rPr lang="en-US" altLang="zh-TW" smtClean="0"/>
              <a:t>Outline</a:t>
            </a:r>
            <a:endParaRPr lang="zh-TW" altLang="en-US" smtClean="0"/>
          </a:p>
        </p:txBody>
      </p:sp>
      <p:sp>
        <p:nvSpPr>
          <p:cNvPr id="96259" name="內容版面配置區 2"/>
          <p:cNvSpPr>
            <a:spLocks noGrp="1"/>
          </p:cNvSpPr>
          <p:nvPr>
            <p:ph idx="1"/>
          </p:nvPr>
        </p:nvSpPr>
        <p:spPr/>
        <p:txBody>
          <a:bodyPr/>
          <a:lstStyle/>
          <a:p>
            <a:r>
              <a:rPr lang="en-US" altLang="zh-TW" dirty="0" smtClean="0"/>
              <a:t>GM OnStar</a:t>
            </a:r>
          </a:p>
          <a:p>
            <a:r>
              <a:rPr lang="en-US" altLang="zh-TW" dirty="0" smtClean="0"/>
              <a:t>Ford SYNC</a:t>
            </a:r>
          </a:p>
          <a:p>
            <a:r>
              <a:rPr lang="en-US" altLang="zh-TW" dirty="0"/>
              <a:t>GM OnStar versus Ford SYNC</a:t>
            </a:r>
            <a:endParaRPr lang="en-US" altLang="zh-TW" dirty="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08443F6-EC00-4B5A-809D-FC82332D1A22}" type="slidenum">
              <a:rPr lang="zh-TW" altLang="en-US">
                <a:solidFill>
                  <a:srgbClr val="10253F"/>
                </a:solidFill>
                <a:latin typeface="Calibri" panose="020F0502020204030204" pitchFamily="34" charset="0"/>
              </a:rPr>
              <a:pPr eaLnBrk="1" hangingPunct="1"/>
              <a:t>108</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53186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defRPr/>
            </a:pPr>
            <a:r>
              <a:rPr lang="en-US" altLang="zh-TW" dirty="0" err="1" smtClean="0"/>
              <a:t>Onstar</a:t>
            </a:r>
            <a:endParaRPr lang="zh-TW" altLang="en-US" dirty="0"/>
          </a:p>
        </p:txBody>
      </p:sp>
      <p:sp>
        <p:nvSpPr>
          <p:cNvPr id="6" name="文字版面配置區 5"/>
          <p:cNvSpPr>
            <a:spLocks noGrp="1"/>
          </p:cNvSpPr>
          <p:nvPr>
            <p:ph type="body" idx="1"/>
          </p:nvPr>
        </p:nvSpPr>
        <p:spPr/>
        <p:txBody>
          <a:bodyPr/>
          <a:lstStyle/>
          <a:p>
            <a:pPr>
              <a:buFont typeface="Arial" charset="0"/>
              <a:buNone/>
              <a:defRPr/>
            </a:pPr>
            <a:endParaRPr lang="zh-TW" altLang="en-US"/>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3F5FDE0-B79B-43F5-803D-1C978E127014}" type="slidenum">
              <a:rPr lang="zh-TW" altLang="en-US">
                <a:solidFill>
                  <a:srgbClr val="898989"/>
                </a:solidFill>
                <a:latin typeface="Calibri" panose="020F0502020204030204" pitchFamily="34" charset="0"/>
              </a:rPr>
              <a:pPr eaLnBrk="1" hangingPunct="1"/>
              <a:t>109</a:t>
            </a:fld>
            <a:endParaRPr lang="zh-TW" altLang="en-US">
              <a:solidFill>
                <a:srgbClr val="898989"/>
              </a:solidFill>
              <a:latin typeface="Calibri" panose="020F0502020204030204" pitchFamily="34" charset="0"/>
            </a:endParaRPr>
          </a:p>
        </p:txBody>
      </p:sp>
      <p:pic>
        <p:nvPicPr>
          <p:cNvPr id="97285"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412875"/>
            <a:ext cx="5329237"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157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New Challenges: why SOCRADES?</a:t>
            </a:r>
            <a:endParaRPr lang="zh-TW" altLang="en-US" sz="3600" dirty="0"/>
          </a:p>
        </p:txBody>
      </p:sp>
      <p:sp>
        <p:nvSpPr>
          <p:cNvPr id="9" name="內容版面配置區 2"/>
          <p:cNvSpPr>
            <a:spLocks noGrp="1"/>
          </p:cNvSpPr>
          <p:nvPr>
            <p:ph idx="1"/>
          </p:nvPr>
        </p:nvSpPr>
        <p:spPr>
          <a:xfrm>
            <a:off x="1485900" y="2057400"/>
            <a:ext cx="6542484" cy="3963887"/>
          </a:xfrm>
        </p:spPr>
        <p:txBody>
          <a:bodyPr>
            <a:normAutofit/>
          </a:bodyPr>
          <a:lstStyle/>
          <a:p>
            <a:r>
              <a:rPr lang="en-US" altLang="zh-TW" sz="2000" dirty="0"/>
              <a:t>Rely on </a:t>
            </a:r>
            <a:r>
              <a:rPr lang="en-US" altLang="zh-TW" sz="2000" b="1" dirty="0"/>
              <a:t>a large ecosystem of systems </a:t>
            </a:r>
            <a:r>
              <a:rPr lang="en-US" altLang="zh-TW" sz="2000" dirty="0"/>
              <a:t>where collaboration at large scale will take place.</a:t>
            </a:r>
          </a:p>
          <a:p>
            <a:r>
              <a:rPr lang="en-US" altLang="zh-TW" sz="2000" b="1" dirty="0"/>
              <a:t>Mashing up services </a:t>
            </a:r>
            <a:r>
              <a:rPr lang="en-US" altLang="zh-TW" sz="2000" dirty="0" smtClean="0"/>
              <a:t>have </a:t>
            </a:r>
            <a:r>
              <a:rPr lang="en-US" altLang="zh-TW" sz="2000" dirty="0"/>
              <a:t>proven to be a key advantage in the Internet application area.</a:t>
            </a:r>
          </a:p>
          <a:p>
            <a:r>
              <a:rPr lang="en-US" altLang="zh-TW" sz="2000" dirty="0"/>
              <a:t>If devices can </a:t>
            </a:r>
            <a:r>
              <a:rPr lang="en-US" altLang="zh-TW" sz="2000" dirty="0" smtClean="0"/>
              <a:t>either </a:t>
            </a:r>
            <a:r>
              <a:rPr lang="en-US" altLang="zh-TW" sz="2000" dirty="0"/>
              <a:t>host web services natively or be represented as such in higher system, existing tools and approaches can be used to create mash-up apps that depend on these devices. </a:t>
            </a:r>
            <a:endParaRPr lang="zh-TW" altLang="en-US" sz="16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11</a:t>
            </a:fld>
            <a:endParaRPr lang="zh-TW" altLang="en-US"/>
          </a:p>
        </p:txBody>
      </p:sp>
    </p:spTree>
    <p:extLst>
      <p:ext uri="{BB962C8B-B14F-4D97-AF65-F5344CB8AC3E}">
        <p14:creationId xmlns:p14="http://schemas.microsoft.com/office/powerpoint/2010/main" val="29077799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a:spLocks noGrp="1"/>
          </p:cNvSpPr>
          <p:nvPr>
            <p:ph type="title"/>
          </p:nvPr>
        </p:nvSpPr>
        <p:spPr/>
        <p:txBody>
          <a:bodyPr/>
          <a:lstStyle/>
          <a:p>
            <a:r>
              <a:rPr lang="en-US" altLang="zh-CN" smtClean="0"/>
              <a:t>OnStar</a:t>
            </a:r>
            <a:endParaRPr lang="zh-TW" altLang="en-US" smtClean="0"/>
          </a:p>
        </p:txBody>
      </p:sp>
      <p:sp>
        <p:nvSpPr>
          <p:cNvPr id="3" name="內容版面配置區 2"/>
          <p:cNvSpPr>
            <a:spLocks noGrp="1"/>
          </p:cNvSpPr>
          <p:nvPr>
            <p:ph idx="1"/>
          </p:nvPr>
        </p:nvSpPr>
        <p:spPr>
          <a:xfrm>
            <a:off x="457200" y="1600200"/>
            <a:ext cx="8147050" cy="4781550"/>
          </a:xfrm>
        </p:spPr>
        <p:txBody>
          <a:bodyPr>
            <a:normAutofit lnSpcReduction="10000"/>
          </a:bodyPr>
          <a:lstStyle/>
          <a:p>
            <a:pPr>
              <a:buFont typeface="Arial" charset="0"/>
              <a:buChar char="•"/>
              <a:defRPr/>
            </a:pPr>
            <a:r>
              <a:rPr lang="en-US" altLang="zh-TW" dirty="0"/>
              <a:t>Since beginning operations in 1995, General Motors' </a:t>
            </a:r>
            <a:r>
              <a:rPr lang="en-US" altLang="zh-TW" dirty="0" smtClean="0"/>
              <a:t>OnStar</a:t>
            </a:r>
            <a:r>
              <a:rPr lang="en-US" altLang="zh-TW" dirty="0"/>
              <a:t> system has grown to become the nation's leading provider of in-vehicle safety, security and communications services using wireless and Global Positioning System (GPS) satellite technology</a:t>
            </a:r>
            <a:r>
              <a:rPr lang="en-US" altLang="zh-TW" dirty="0" smtClean="0"/>
              <a:t>.</a:t>
            </a:r>
          </a:p>
          <a:p>
            <a:pPr>
              <a:buFont typeface="Arial" charset="0"/>
              <a:buChar char="•"/>
              <a:defRPr/>
            </a:pPr>
            <a:r>
              <a:rPr lang="en-US" altLang="zh-TW" dirty="0"/>
              <a:t>OnStar is available on more than fifty 2009 and newer GM models. There are </a:t>
            </a:r>
            <a:r>
              <a:rPr lang="en-US" altLang="zh-TW" dirty="0" smtClean="0"/>
              <a:t>already 6 </a:t>
            </a:r>
            <a:r>
              <a:rPr lang="en-US" altLang="zh-TW" dirty="0"/>
              <a:t>million OnStar subscribers in the U.S. and </a:t>
            </a:r>
            <a:r>
              <a:rPr lang="en-US" altLang="zh-TW" dirty="0" smtClean="0"/>
              <a:t>Canada in July 2012.</a:t>
            </a:r>
            <a:endParaRPr lang="zh-TW" altLang="en-US" dirty="0"/>
          </a:p>
        </p:txBody>
      </p:sp>
      <p:pic>
        <p:nvPicPr>
          <p:cNvPr id="98308"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188913"/>
            <a:ext cx="287496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110</a:t>
            </a:fld>
            <a:endParaRPr lang="zh-TW" altLang="en-US"/>
          </a:p>
        </p:txBody>
      </p:sp>
    </p:spTree>
    <p:extLst>
      <p:ext uri="{BB962C8B-B14F-4D97-AF65-F5344CB8AC3E}">
        <p14:creationId xmlns:p14="http://schemas.microsoft.com/office/powerpoint/2010/main" val="82957372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 descr="AACN-Tahoe-t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771900"/>
            <a:ext cx="4786313"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標題 1"/>
          <p:cNvSpPr>
            <a:spLocks noGrp="1"/>
          </p:cNvSpPr>
          <p:nvPr>
            <p:ph type="title"/>
          </p:nvPr>
        </p:nvSpPr>
        <p:spPr/>
        <p:txBody>
          <a:bodyPr/>
          <a:lstStyle/>
          <a:p>
            <a:r>
              <a:rPr lang="en-US" altLang="zh-TW" smtClean="0"/>
              <a:t>Technical</a:t>
            </a:r>
            <a:endParaRPr lang="zh-TW" altLang="en-US" smtClean="0"/>
          </a:p>
        </p:txBody>
      </p:sp>
      <p:sp>
        <p:nvSpPr>
          <p:cNvPr id="3" name="內容版面配置區 2"/>
          <p:cNvSpPr>
            <a:spLocks noGrp="1"/>
          </p:cNvSpPr>
          <p:nvPr>
            <p:ph idx="1"/>
          </p:nvPr>
        </p:nvSpPr>
        <p:spPr>
          <a:xfrm>
            <a:off x="457200" y="1600200"/>
            <a:ext cx="8075613" cy="4349750"/>
          </a:xfrm>
        </p:spPr>
        <p:txBody>
          <a:bodyPr>
            <a:normAutofit fontScale="92500" lnSpcReduction="10000"/>
          </a:bodyPr>
          <a:lstStyle/>
          <a:p>
            <a:pPr>
              <a:buFont typeface="Arial" charset="0"/>
              <a:buChar char="•"/>
              <a:defRPr/>
            </a:pPr>
            <a:r>
              <a:rPr lang="en-US" altLang="zh-TW" dirty="0" smtClean="0"/>
              <a:t>the service </a:t>
            </a:r>
            <a:r>
              <a:rPr lang="en-US" altLang="zh-TW" dirty="0"/>
              <a:t>relies on </a:t>
            </a:r>
            <a:r>
              <a:rPr lang="en-US" altLang="zh-TW" dirty="0">
                <a:hlinkClick r:id="rId4" tooltip="CDMA"/>
              </a:rPr>
              <a:t>CDMA</a:t>
            </a:r>
            <a:r>
              <a:rPr lang="en-US" altLang="zh-TW" dirty="0"/>
              <a:t> </a:t>
            </a:r>
            <a:r>
              <a:rPr lang="en-US" altLang="zh-TW" dirty="0">
                <a:hlinkClick r:id="rId5" tooltip="Mobile phone"/>
              </a:rPr>
              <a:t>mobile phone</a:t>
            </a:r>
            <a:r>
              <a:rPr lang="en-US" altLang="zh-TW" dirty="0"/>
              <a:t> voice and data communication, as well as location information using </a:t>
            </a:r>
            <a:r>
              <a:rPr lang="en-US" altLang="zh-TW" dirty="0">
                <a:hlinkClick r:id="rId6" tooltip="GPS"/>
              </a:rPr>
              <a:t>GPS</a:t>
            </a:r>
            <a:r>
              <a:rPr lang="en-US" altLang="zh-TW" dirty="0"/>
              <a:t> </a:t>
            </a:r>
            <a:r>
              <a:rPr lang="en-US" altLang="zh-TW" dirty="0" smtClean="0"/>
              <a:t>technology</a:t>
            </a:r>
          </a:p>
          <a:p>
            <a:pPr>
              <a:buFont typeface="Arial" charset="0"/>
              <a:buChar char="•"/>
              <a:defRPr/>
            </a:pPr>
            <a:r>
              <a:rPr lang="en-US" altLang="zh-TW" dirty="0"/>
              <a:t> In the event of a collision, detected by </a:t>
            </a:r>
            <a:r>
              <a:rPr lang="en-US" altLang="zh-TW" dirty="0">
                <a:hlinkClick r:id="rId7" tooltip="Airbag"/>
              </a:rPr>
              <a:t>airbag deployment</a:t>
            </a:r>
            <a:r>
              <a:rPr lang="en-US" altLang="zh-TW" dirty="0"/>
              <a:t> or other sensors, </a:t>
            </a:r>
            <a:r>
              <a:rPr lang="en-US" altLang="zh-TW" dirty="0" smtClean="0"/>
              <a:t>it can </a:t>
            </a:r>
            <a:r>
              <a:rPr lang="en-US" altLang="zh-TW" dirty="0"/>
              <a:t>automatically send  </a:t>
            </a:r>
            <a:r>
              <a:rPr lang="en-US" altLang="zh-TW" dirty="0" smtClean="0"/>
              <a:t>information </a:t>
            </a:r>
            <a:r>
              <a:rPr lang="en-US" altLang="zh-TW" dirty="0"/>
              <a:t>about </a:t>
            </a:r>
            <a:r>
              <a:rPr lang="en-US" altLang="zh-TW" dirty="0" smtClean="0"/>
              <a:t>the </a:t>
            </a:r>
            <a:r>
              <a:rPr lang="en-US" altLang="zh-TW" dirty="0"/>
              <a:t>vehicle's condition </a:t>
            </a:r>
            <a:endParaRPr lang="en-US" altLang="zh-TW" dirty="0" smtClean="0"/>
          </a:p>
          <a:p>
            <a:pPr marL="0" indent="0">
              <a:buFont typeface="Arial" charset="0"/>
              <a:buNone/>
              <a:defRPr/>
            </a:pPr>
            <a:r>
              <a:rPr lang="en-US" altLang="zh-TW" dirty="0" smtClean="0"/>
              <a:t>    and GPS location to </a:t>
            </a:r>
          </a:p>
          <a:p>
            <a:pPr marL="0" indent="0">
              <a:buFont typeface="Arial" charset="0"/>
              <a:buNone/>
              <a:defRPr/>
            </a:pPr>
            <a:r>
              <a:rPr lang="en-US" altLang="zh-TW" dirty="0" smtClean="0"/>
              <a:t>   OnStar </a:t>
            </a:r>
            <a:r>
              <a:rPr lang="en-US" altLang="zh-TW" dirty="0"/>
              <a:t>call centers</a:t>
            </a:r>
            <a:endParaRPr lang="zh-TW" altLang="en-US" dirty="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111</a:t>
            </a:fld>
            <a:endParaRPr lang="zh-TW" altLang="en-US"/>
          </a:p>
        </p:txBody>
      </p:sp>
    </p:spTree>
    <p:extLst>
      <p:ext uri="{BB962C8B-B14F-4D97-AF65-F5344CB8AC3E}">
        <p14:creationId xmlns:p14="http://schemas.microsoft.com/office/powerpoint/2010/main" val="214901902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defRPr/>
            </a:pPr>
            <a:r>
              <a:rPr lang="en-US" altLang="zh-TW" dirty="0" smtClean="0"/>
              <a:t>Advanced Automatic Crash Notification System(AACN)</a:t>
            </a:r>
            <a:endParaRPr lang="zh-TW" altLang="en-US" dirty="0"/>
          </a:p>
        </p:txBody>
      </p:sp>
      <p:sp>
        <p:nvSpPr>
          <p:cNvPr id="3" name="內容版面配置區 2"/>
          <p:cNvSpPr>
            <a:spLocks noGrp="1"/>
          </p:cNvSpPr>
          <p:nvPr>
            <p:ph idx="1"/>
          </p:nvPr>
        </p:nvSpPr>
        <p:spPr/>
        <p:txBody>
          <a:bodyPr>
            <a:normAutofit fontScale="92500" lnSpcReduction="20000"/>
          </a:bodyPr>
          <a:lstStyle/>
          <a:p>
            <a:pPr>
              <a:buFont typeface="Arial" charset="0"/>
              <a:buChar char="•"/>
              <a:defRPr/>
            </a:pPr>
            <a:r>
              <a:rPr lang="en-US" altLang="zh-TW" dirty="0" smtClean="0"/>
              <a:t>Starts recording in the event of a crash , like an airplane’s black box.</a:t>
            </a:r>
          </a:p>
          <a:p>
            <a:pPr>
              <a:buFont typeface="Arial" charset="0"/>
              <a:buChar char="•"/>
              <a:defRPr/>
            </a:pPr>
            <a:r>
              <a:rPr lang="en-US" altLang="zh-TW" dirty="0" smtClean="0"/>
              <a:t>Comprises four components: sensors, the Sensing Diagnostic Module, the </a:t>
            </a:r>
            <a:r>
              <a:rPr lang="en-US" altLang="zh-TW" dirty="0"/>
              <a:t>Vehicle </a:t>
            </a:r>
            <a:r>
              <a:rPr lang="en-US" altLang="zh-TW" dirty="0" smtClean="0"/>
              <a:t>Communication </a:t>
            </a:r>
            <a:r>
              <a:rPr lang="en-US" altLang="zh-TW" dirty="0"/>
              <a:t>and Interface </a:t>
            </a:r>
            <a:r>
              <a:rPr lang="en-US" altLang="zh-TW" dirty="0" smtClean="0"/>
              <a:t>Module(VCIM) and the cellular antenna</a:t>
            </a:r>
          </a:p>
          <a:p>
            <a:pPr>
              <a:buFont typeface="Arial" charset="0"/>
              <a:buChar char="•"/>
              <a:defRPr/>
            </a:pPr>
            <a:r>
              <a:rPr lang="en-US" altLang="zh-TW" dirty="0" smtClean="0"/>
              <a:t>When the car is in a crash, sensors transmit information to the Sensing Diagnostic Module(SDM)</a:t>
            </a:r>
          </a:p>
          <a:p>
            <a:pPr lvl="1">
              <a:buFont typeface="Arial" charset="0"/>
              <a:buChar char="–"/>
              <a:defRPr/>
            </a:pPr>
            <a:r>
              <a:rPr lang="en-US" altLang="zh-TW" dirty="0" smtClean="0"/>
              <a:t>SDM includes an accelerometer, which measures the severity of the crash based on gravitational force</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663B099-7E9F-477E-9B73-B2F575480019}" type="slidenum">
              <a:rPr lang="zh-TW" altLang="en-US">
                <a:solidFill>
                  <a:srgbClr val="10253F"/>
                </a:solidFill>
                <a:latin typeface="Calibri" panose="020F0502020204030204" pitchFamily="34" charset="0"/>
              </a:rPr>
              <a:pPr eaLnBrk="1" hangingPunct="1"/>
              <a:t>112</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9104361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p:cNvSpPr>
            <a:spLocks noGrp="1"/>
          </p:cNvSpPr>
          <p:nvPr>
            <p:ph type="title"/>
          </p:nvPr>
        </p:nvSpPr>
        <p:spPr/>
        <p:txBody>
          <a:bodyPr/>
          <a:lstStyle/>
          <a:p>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B770547-12AC-4766-AE0E-B39E35049C4E}" type="slidenum">
              <a:rPr lang="zh-TW" altLang="en-US">
                <a:solidFill>
                  <a:srgbClr val="10253F"/>
                </a:solidFill>
                <a:latin typeface="Calibri" panose="020F0502020204030204" pitchFamily="34" charset="0"/>
              </a:rPr>
              <a:pPr eaLnBrk="1" hangingPunct="1"/>
              <a:t>113</a:t>
            </a:fld>
            <a:endParaRPr lang="zh-TW" altLang="en-US">
              <a:solidFill>
                <a:srgbClr val="10253F"/>
              </a:solidFill>
              <a:latin typeface="Calibri" panose="020F0502020204030204" pitchFamily="34" charset="0"/>
            </a:endParaRPr>
          </a:p>
        </p:txBody>
      </p:sp>
      <p:pic>
        <p:nvPicPr>
          <p:cNvPr id="101380" name="圖片 4"/>
          <p:cNvPicPr>
            <a:picLocks noChangeAspect="1" noChangeArrowheads="1"/>
          </p:cNvPicPr>
          <p:nvPr/>
        </p:nvPicPr>
        <p:blipFill>
          <a:blip r:embed="rId3">
            <a:extLst>
              <a:ext uri="{28A0092B-C50C-407E-A947-70E740481C1C}">
                <a14:useLocalDpi xmlns:a14="http://schemas.microsoft.com/office/drawing/2010/main" val="0"/>
              </a:ext>
            </a:extLst>
          </a:blip>
          <a:srcRect l="21153" t="35370" r="47923" b="33112"/>
          <a:stretch>
            <a:fillRect/>
          </a:stretch>
        </p:blipFill>
        <p:spPr bwMode="auto">
          <a:xfrm>
            <a:off x="827088" y="1484313"/>
            <a:ext cx="35290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內容版面配置區 5"/>
          <p:cNvPicPr>
            <a:picLocks noGrp="1"/>
          </p:cNvPicPr>
          <p:nvPr>
            <p:ph idx="1"/>
          </p:nvPr>
        </p:nvPicPr>
        <p:blipFill>
          <a:blip r:embed="rId4">
            <a:extLst>
              <a:ext uri="{28A0092B-C50C-407E-A947-70E740481C1C}">
                <a14:useLocalDpi xmlns:a14="http://schemas.microsoft.com/office/drawing/2010/main" val="0"/>
              </a:ext>
            </a:extLst>
          </a:blip>
          <a:srcRect l="21513" t="36334" r="47562" b="35362"/>
          <a:stretch>
            <a:fillRect/>
          </a:stretch>
        </p:blipFill>
        <p:spPr>
          <a:xfrm>
            <a:off x="4787900" y="1484313"/>
            <a:ext cx="3529013" cy="1873250"/>
          </a:xfrm>
        </p:spPr>
      </p:pic>
      <p:pic>
        <p:nvPicPr>
          <p:cNvPr id="101382" name="圖片 6"/>
          <p:cNvPicPr>
            <a:picLocks noChangeAspect="1" noChangeArrowheads="1"/>
          </p:cNvPicPr>
          <p:nvPr/>
        </p:nvPicPr>
        <p:blipFill>
          <a:blip r:embed="rId5">
            <a:extLst>
              <a:ext uri="{28A0092B-C50C-407E-A947-70E740481C1C}">
                <a14:useLocalDpi xmlns:a14="http://schemas.microsoft.com/office/drawing/2010/main" val="0"/>
              </a:ext>
            </a:extLst>
          </a:blip>
          <a:srcRect l="21695" t="36012" r="47382" b="33112"/>
          <a:stretch>
            <a:fillRect/>
          </a:stretch>
        </p:blipFill>
        <p:spPr bwMode="auto">
          <a:xfrm>
            <a:off x="1042988" y="3886200"/>
            <a:ext cx="3313112"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圖片 7"/>
          <p:cNvPicPr>
            <a:picLocks noChangeAspect="1" noChangeArrowheads="1"/>
          </p:cNvPicPr>
          <p:nvPr/>
        </p:nvPicPr>
        <p:blipFill>
          <a:blip r:embed="rId6">
            <a:extLst>
              <a:ext uri="{28A0092B-C50C-407E-A947-70E740481C1C}">
                <a14:useLocalDpi xmlns:a14="http://schemas.microsoft.com/office/drawing/2010/main" val="0"/>
              </a:ext>
            </a:extLst>
          </a:blip>
          <a:srcRect l="21695" t="36334" r="47382" b="34718"/>
          <a:stretch>
            <a:fillRect/>
          </a:stretch>
        </p:blipFill>
        <p:spPr bwMode="auto">
          <a:xfrm>
            <a:off x="5076825" y="3856038"/>
            <a:ext cx="32400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文字方塊 8"/>
          <p:cNvSpPr txBox="1">
            <a:spLocks noChangeArrowheads="1"/>
          </p:cNvSpPr>
          <p:nvPr/>
        </p:nvSpPr>
        <p:spPr bwMode="auto">
          <a:xfrm>
            <a:off x="498475" y="1547813"/>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000000"/>
                </a:solidFill>
                <a:latin typeface="Arial" panose="020B0604020202020204" pitchFamily="34" charset="0"/>
              </a:rPr>
              <a:t>1</a:t>
            </a:r>
            <a:endParaRPr lang="zh-TW" altLang="en-US" sz="1800">
              <a:solidFill>
                <a:srgbClr val="000000"/>
              </a:solidFill>
              <a:latin typeface="Arial" panose="020B0604020202020204" pitchFamily="34" charset="0"/>
            </a:endParaRPr>
          </a:p>
        </p:txBody>
      </p:sp>
      <p:sp>
        <p:nvSpPr>
          <p:cNvPr id="101385" name="文字方塊 9"/>
          <p:cNvSpPr txBox="1">
            <a:spLocks noChangeArrowheads="1"/>
          </p:cNvSpPr>
          <p:nvPr/>
        </p:nvSpPr>
        <p:spPr bwMode="auto">
          <a:xfrm>
            <a:off x="4572000" y="1547813"/>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000000"/>
                </a:solidFill>
                <a:latin typeface="Arial" panose="020B0604020202020204" pitchFamily="34" charset="0"/>
              </a:rPr>
              <a:t>2</a:t>
            </a:r>
            <a:endParaRPr lang="zh-TW" altLang="en-US" sz="1800">
              <a:solidFill>
                <a:srgbClr val="000000"/>
              </a:solidFill>
              <a:latin typeface="Arial" panose="020B0604020202020204" pitchFamily="34" charset="0"/>
            </a:endParaRPr>
          </a:p>
        </p:txBody>
      </p:sp>
      <p:sp>
        <p:nvSpPr>
          <p:cNvPr id="101386" name="文字方塊 10"/>
          <p:cNvSpPr txBox="1">
            <a:spLocks noChangeArrowheads="1"/>
          </p:cNvSpPr>
          <p:nvPr/>
        </p:nvSpPr>
        <p:spPr bwMode="auto">
          <a:xfrm>
            <a:off x="493713" y="3856038"/>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000000"/>
                </a:solidFill>
                <a:latin typeface="Arial" panose="020B0604020202020204" pitchFamily="34" charset="0"/>
              </a:rPr>
              <a:t>3</a:t>
            </a:r>
            <a:endParaRPr lang="zh-TW" altLang="en-US" sz="1800">
              <a:solidFill>
                <a:srgbClr val="000000"/>
              </a:solidFill>
              <a:latin typeface="Arial" panose="020B0604020202020204" pitchFamily="34" charset="0"/>
            </a:endParaRPr>
          </a:p>
        </p:txBody>
      </p:sp>
      <p:sp>
        <p:nvSpPr>
          <p:cNvPr id="101387" name="文字方塊 11"/>
          <p:cNvSpPr txBox="1">
            <a:spLocks noChangeArrowheads="1"/>
          </p:cNvSpPr>
          <p:nvPr/>
        </p:nvSpPr>
        <p:spPr bwMode="auto">
          <a:xfrm>
            <a:off x="4572000" y="3889375"/>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solidFill>
                  <a:srgbClr val="000000"/>
                </a:solidFill>
                <a:latin typeface="Arial" panose="020B0604020202020204" pitchFamily="34" charset="0"/>
              </a:rPr>
              <a:t>4</a:t>
            </a:r>
            <a:endParaRPr lang="zh-TW" alt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3548648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a:spLocks noGrp="1"/>
          </p:cNvSpPr>
          <p:nvPr>
            <p:ph type="title"/>
          </p:nvPr>
        </p:nvSpPr>
        <p:spPr/>
        <p:txBody>
          <a:bodyPr/>
          <a:lstStyle/>
          <a:p>
            <a:endParaRPr lang="zh-TW" altLang="en-US" smtClean="0"/>
          </a:p>
        </p:txBody>
      </p:sp>
      <p:pic>
        <p:nvPicPr>
          <p:cNvPr id="102403"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333375"/>
            <a:ext cx="6191250" cy="5737225"/>
          </a:xfrm>
        </p:spPr>
      </p:pic>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C6277F2-D233-4913-9BAF-60951B4FA65F}" type="slidenum">
              <a:rPr lang="zh-TW" altLang="en-US">
                <a:solidFill>
                  <a:srgbClr val="10253F"/>
                </a:solidFill>
                <a:latin typeface="Calibri" panose="020F0502020204030204" pitchFamily="34" charset="0"/>
              </a:rPr>
              <a:pPr eaLnBrk="1" hangingPunct="1"/>
              <a:t>114</a:t>
            </a:fld>
            <a:endParaRPr lang="zh-TW" altLang="en-US">
              <a:solidFill>
                <a:srgbClr val="10253F"/>
              </a:solidFill>
              <a:latin typeface="Calibri" panose="020F0502020204030204" pitchFamily="34" charset="0"/>
            </a:endParaRPr>
          </a:p>
        </p:txBody>
      </p:sp>
      <p:sp>
        <p:nvSpPr>
          <p:cNvPr id="7" name="矩形 6"/>
          <p:cNvSpPr/>
          <p:nvPr/>
        </p:nvSpPr>
        <p:spPr>
          <a:xfrm>
            <a:off x="900113" y="3500438"/>
            <a:ext cx="2881312" cy="1728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1. A GPS receiver in the vehicle picks up signals from Global Positioning System (GPS) satellites and calculates the location of the vehicle. That location information is stored in the vehicle’s OnStar hardware</a:t>
            </a:r>
          </a:p>
        </p:txBody>
      </p:sp>
      <p:sp>
        <p:nvSpPr>
          <p:cNvPr id="8" name="矩形 7"/>
          <p:cNvSpPr/>
          <p:nvPr/>
        </p:nvSpPr>
        <p:spPr>
          <a:xfrm>
            <a:off x="1763713" y="1341438"/>
            <a:ext cx="2447925" cy="20875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2. When the driver pushes the blue OnStar button or red Emergency button, or an air bag deploys, OnStar places a embedded cellular call to the OnStar Center, Vehicle and GPS location data is sent at the beginning of the call.</a:t>
            </a:r>
          </a:p>
        </p:txBody>
      </p:sp>
      <p:sp>
        <p:nvSpPr>
          <p:cNvPr id="9" name="矩形 8"/>
          <p:cNvSpPr/>
          <p:nvPr/>
        </p:nvSpPr>
        <p:spPr>
          <a:xfrm>
            <a:off x="4284663" y="1781175"/>
            <a:ext cx="1727200" cy="1863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3. The cellular call is received by a cellular tower and routed to the land line phone system.</a:t>
            </a:r>
          </a:p>
        </p:txBody>
      </p:sp>
      <p:sp>
        <p:nvSpPr>
          <p:cNvPr id="10" name="矩形 9"/>
          <p:cNvSpPr/>
          <p:nvPr/>
        </p:nvSpPr>
        <p:spPr>
          <a:xfrm>
            <a:off x="6022975" y="958850"/>
            <a:ext cx="2149475" cy="15335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4. The OnStar switch sends the call to the first available advisor, who has the location of the vehicle and the customer’s information on her computer screen.</a:t>
            </a:r>
          </a:p>
        </p:txBody>
      </p:sp>
      <p:pic>
        <p:nvPicPr>
          <p:cNvPr id="102409" name="圖片 10"/>
          <p:cNvPicPr>
            <a:picLocks noChangeAspect="1" noChangeArrowheads="1"/>
          </p:cNvPicPr>
          <p:nvPr/>
        </p:nvPicPr>
        <p:blipFill>
          <a:blip r:embed="rId4">
            <a:extLst>
              <a:ext uri="{28A0092B-C50C-407E-A947-70E740481C1C}">
                <a14:useLocalDpi xmlns:a14="http://schemas.microsoft.com/office/drawing/2010/main" val="0"/>
              </a:ext>
            </a:extLst>
          </a:blip>
          <a:srcRect l="27098" r="24823" b="47188"/>
          <a:stretch>
            <a:fillRect/>
          </a:stretch>
        </p:blipFill>
        <p:spPr bwMode="auto">
          <a:xfrm>
            <a:off x="8027988" y="2432050"/>
            <a:ext cx="10080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單箭頭接點 5"/>
          <p:cNvCxnSpPr/>
          <p:nvPr/>
        </p:nvCxnSpPr>
        <p:spPr>
          <a:xfrm flipH="1">
            <a:off x="4932363" y="3414713"/>
            <a:ext cx="3095625" cy="1309687"/>
          </a:xfrm>
          <a:prstGeom prst="straightConnector1">
            <a:avLst/>
          </a:prstGeom>
          <a:ln w="38100">
            <a:solidFill>
              <a:srgbClr val="92D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659563" y="2528888"/>
            <a:ext cx="68421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cxnSp>
        <p:nvCxnSpPr>
          <p:cNvPr id="15" name="直線單箭頭接點 14"/>
          <p:cNvCxnSpPr/>
          <p:nvPr/>
        </p:nvCxnSpPr>
        <p:spPr>
          <a:xfrm>
            <a:off x="6011863" y="4070350"/>
            <a:ext cx="1944687" cy="295275"/>
          </a:xfrm>
          <a:prstGeom prst="straightConnector1">
            <a:avLst/>
          </a:prstGeom>
          <a:ln w="381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02413" name="圖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4070350"/>
            <a:ext cx="6921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4" name="圖片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5588" y="32877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圖片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4448175"/>
            <a:ext cx="29686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6" name="圖片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16663" y="3592513"/>
            <a:ext cx="271462"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7" name="圖片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80288" y="4173538"/>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9739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標題 1"/>
          <p:cNvSpPr>
            <a:spLocks noGrp="1"/>
          </p:cNvSpPr>
          <p:nvPr>
            <p:ph type="title"/>
          </p:nvPr>
        </p:nvSpPr>
        <p:spPr/>
        <p:txBody>
          <a:bodyPr/>
          <a:lstStyle/>
          <a:p>
            <a:r>
              <a:rPr lang="en-US" altLang="zh-TW" smtClean="0"/>
              <a:t>Features</a:t>
            </a:r>
            <a:endParaRPr lang="zh-TW" altLang="en-US" smtClean="0"/>
          </a:p>
        </p:txBody>
      </p:sp>
      <p:sp>
        <p:nvSpPr>
          <p:cNvPr id="3" name="內容版面配置區 2"/>
          <p:cNvSpPr>
            <a:spLocks noGrp="1"/>
          </p:cNvSpPr>
          <p:nvPr>
            <p:ph idx="1"/>
          </p:nvPr>
        </p:nvSpPr>
        <p:spPr>
          <a:xfrm>
            <a:off x="457200" y="1600200"/>
            <a:ext cx="8435975" cy="4781550"/>
          </a:xfrm>
        </p:spPr>
        <p:txBody>
          <a:bodyPr>
            <a:normAutofit/>
          </a:bodyPr>
          <a:lstStyle/>
          <a:p>
            <a:pPr>
              <a:buFont typeface="Arial" charset="0"/>
              <a:buChar char="•"/>
              <a:defRPr/>
            </a:pPr>
            <a:r>
              <a:rPr lang="en-US" altLang="zh-TW" dirty="0"/>
              <a:t>Emergency </a:t>
            </a:r>
            <a:r>
              <a:rPr lang="en-US" altLang="zh-TW" dirty="0" smtClean="0"/>
              <a:t>Services</a:t>
            </a:r>
          </a:p>
          <a:p>
            <a:pPr>
              <a:buFont typeface="Arial" charset="0"/>
              <a:buChar char="•"/>
              <a:defRPr/>
            </a:pPr>
            <a:r>
              <a:rPr lang="en-US" altLang="zh-TW" dirty="0" smtClean="0"/>
              <a:t>Security Services</a:t>
            </a:r>
          </a:p>
          <a:p>
            <a:pPr>
              <a:buFont typeface="Arial" charset="0"/>
              <a:buChar char="•"/>
              <a:defRPr/>
            </a:pPr>
            <a:r>
              <a:rPr lang="en-US" altLang="zh-TW" dirty="0" smtClean="0"/>
              <a:t>Navigation</a:t>
            </a:r>
          </a:p>
          <a:p>
            <a:pPr>
              <a:buFont typeface="Arial" charset="0"/>
              <a:buChar char="•"/>
              <a:defRPr/>
            </a:pPr>
            <a:r>
              <a:rPr lang="en-US" altLang="zh-TW" dirty="0" smtClean="0"/>
              <a:t>Connections</a:t>
            </a:r>
          </a:p>
          <a:p>
            <a:pPr>
              <a:buFont typeface="Arial" charset="0"/>
              <a:buChar char="•"/>
              <a:defRPr/>
            </a:pPr>
            <a:r>
              <a:rPr lang="en-US" altLang="zh-TW" dirty="0" smtClean="0"/>
              <a:t>Diagnostics</a:t>
            </a:r>
          </a:p>
          <a:p>
            <a:pPr marL="0" indent="0">
              <a:buFont typeface="Arial" charset="0"/>
              <a:buNone/>
              <a:defRPr/>
            </a:pPr>
            <a:endParaRPr lang="zh-TW" altLang="en-US" dirty="0"/>
          </a:p>
        </p:txBody>
      </p:sp>
      <p:pic>
        <p:nvPicPr>
          <p:cNvPr id="103428"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1916113"/>
            <a:ext cx="935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349500"/>
            <a:ext cx="1168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52850" y="3841750"/>
            <a:ext cx="96043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圖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4437063"/>
            <a:ext cx="896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圖片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0013" y="4826000"/>
            <a:ext cx="8794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115</a:t>
            </a:fld>
            <a:endParaRPr lang="zh-TW" altLang="en-US"/>
          </a:p>
        </p:txBody>
      </p:sp>
    </p:spTree>
    <p:extLst>
      <p:ext uri="{BB962C8B-B14F-4D97-AF65-F5344CB8AC3E}">
        <p14:creationId xmlns:p14="http://schemas.microsoft.com/office/powerpoint/2010/main" val="8144791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98463"/>
            <a:ext cx="11525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標題 1"/>
          <p:cNvSpPr>
            <a:spLocks noGrp="1"/>
          </p:cNvSpPr>
          <p:nvPr>
            <p:ph type="title"/>
          </p:nvPr>
        </p:nvSpPr>
        <p:spPr>
          <a:xfrm>
            <a:off x="590550" y="392113"/>
            <a:ext cx="8229600" cy="1143000"/>
          </a:xfrm>
        </p:spPr>
        <p:txBody>
          <a:bodyPr/>
          <a:lstStyle/>
          <a:p>
            <a:r>
              <a:rPr lang="en-US" altLang="zh-TW" smtClean="0"/>
              <a:t>Emergency Services</a:t>
            </a:r>
            <a:endParaRPr lang="zh-TW" altLang="en-US" smtClean="0"/>
          </a:p>
        </p:txBody>
      </p:sp>
      <p:sp>
        <p:nvSpPr>
          <p:cNvPr id="3" name="內容版面配置區 2"/>
          <p:cNvSpPr>
            <a:spLocks noGrp="1"/>
          </p:cNvSpPr>
          <p:nvPr>
            <p:ph idx="1"/>
          </p:nvPr>
        </p:nvSpPr>
        <p:spPr>
          <a:xfrm>
            <a:off x="914400" y="1441450"/>
            <a:ext cx="8229600" cy="4525963"/>
          </a:xfrm>
        </p:spPr>
        <p:txBody>
          <a:bodyPr>
            <a:normAutofit fontScale="92500"/>
          </a:bodyPr>
          <a:lstStyle/>
          <a:p>
            <a:pPr>
              <a:buFont typeface="Arial" charset="0"/>
              <a:buChar char="•"/>
              <a:defRPr/>
            </a:pPr>
            <a:r>
              <a:rPr lang="en-US" altLang="zh-TW" b="1" dirty="0"/>
              <a:t>Automatic Crash </a:t>
            </a:r>
            <a:r>
              <a:rPr lang="en-US" altLang="zh-TW" b="1" dirty="0" smtClean="0"/>
              <a:t>Response</a:t>
            </a:r>
          </a:p>
          <a:p>
            <a:pPr lvl="1">
              <a:buFont typeface="Arial" charset="0"/>
              <a:buChar char="–"/>
              <a:defRPr/>
            </a:pPr>
            <a:r>
              <a:rPr lang="en-US" altLang="zh-TW" dirty="0"/>
              <a:t>In a crash, built-in sensors can automatically alert an </a:t>
            </a:r>
            <a:r>
              <a:rPr lang="en-US" altLang="zh-TW" dirty="0" smtClean="0"/>
              <a:t>OnStar</a:t>
            </a:r>
            <a:r>
              <a:rPr lang="en-US" altLang="zh-TW" dirty="0"/>
              <a:t> Advisor who is immediately connected into </a:t>
            </a:r>
            <a:r>
              <a:rPr lang="en-US" altLang="zh-TW" dirty="0" smtClean="0"/>
              <a:t>the </a:t>
            </a:r>
            <a:r>
              <a:rPr lang="en-US" altLang="zh-TW" dirty="0"/>
              <a:t>vehicle to see if </a:t>
            </a:r>
            <a:r>
              <a:rPr lang="en-US" altLang="zh-TW" dirty="0" smtClean="0"/>
              <a:t>driver or passengers </a:t>
            </a:r>
            <a:r>
              <a:rPr lang="en-US" altLang="zh-TW" dirty="0"/>
              <a:t>need help sent to </a:t>
            </a:r>
            <a:r>
              <a:rPr lang="en-US" altLang="zh-TW" dirty="0" smtClean="0"/>
              <a:t>their </a:t>
            </a:r>
            <a:r>
              <a:rPr lang="en-US" altLang="zh-TW" dirty="0"/>
              <a:t>exact location — even if </a:t>
            </a:r>
            <a:r>
              <a:rPr lang="en-US" altLang="zh-TW" dirty="0" smtClean="0"/>
              <a:t>they </a:t>
            </a:r>
            <a:r>
              <a:rPr lang="en-US" altLang="zh-TW" dirty="0"/>
              <a:t>can't say a word.</a:t>
            </a:r>
            <a:endParaRPr lang="en-US" altLang="zh-TW" b="1" dirty="0" smtClean="0"/>
          </a:p>
          <a:p>
            <a:pPr>
              <a:buFont typeface="Arial" charset="0"/>
              <a:buChar char="•"/>
              <a:defRPr/>
            </a:pPr>
            <a:r>
              <a:rPr lang="en-US" altLang="zh-TW" b="1" dirty="0"/>
              <a:t>Crisis </a:t>
            </a:r>
            <a:r>
              <a:rPr lang="en-US" altLang="zh-TW" b="1" dirty="0" smtClean="0"/>
              <a:t>Assist</a:t>
            </a:r>
          </a:p>
          <a:p>
            <a:pPr lvl="1">
              <a:buFont typeface="Arial" charset="0"/>
              <a:buChar char="–"/>
              <a:defRPr/>
            </a:pPr>
            <a:r>
              <a:rPr lang="en-US" altLang="zh-TW" dirty="0"/>
              <a:t>During severe weather and other natural disasters, an OnStar Advisor can help </a:t>
            </a:r>
            <a:r>
              <a:rPr lang="en-US" altLang="zh-TW" dirty="0" smtClean="0"/>
              <a:t>the users </a:t>
            </a:r>
            <a:r>
              <a:rPr lang="en-US" altLang="zh-TW" dirty="0"/>
              <a:t>navigate </a:t>
            </a:r>
            <a:r>
              <a:rPr lang="en-US" altLang="zh-TW" dirty="0" smtClean="0"/>
              <a:t>their </a:t>
            </a:r>
            <a:r>
              <a:rPr lang="en-US" altLang="zh-TW" dirty="0"/>
              <a:t>way to safety and provide a reliable connection to loved </a:t>
            </a:r>
            <a:r>
              <a:rPr lang="en-US" altLang="zh-TW" dirty="0" smtClean="0"/>
              <a:t>ones.</a:t>
            </a:r>
            <a:endParaRPr lang="zh-TW" altLang="en-US" dirty="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116</a:t>
            </a:fld>
            <a:endParaRPr lang="zh-TW" altLang="en-US"/>
          </a:p>
        </p:txBody>
      </p:sp>
    </p:spTree>
    <p:extLst>
      <p:ext uri="{BB962C8B-B14F-4D97-AF65-F5344CB8AC3E}">
        <p14:creationId xmlns:p14="http://schemas.microsoft.com/office/powerpoint/2010/main" val="14155211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3644900"/>
            <a:ext cx="1122363"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標題 1"/>
          <p:cNvSpPr>
            <a:spLocks noGrp="1"/>
          </p:cNvSpPr>
          <p:nvPr>
            <p:ph type="title"/>
          </p:nvPr>
        </p:nvSpPr>
        <p:spPr>
          <a:xfrm>
            <a:off x="590550" y="226262"/>
            <a:ext cx="8229600" cy="1008112"/>
          </a:xfrm>
        </p:spPr>
        <p:txBody>
          <a:bodyPr/>
          <a:lstStyle/>
          <a:p>
            <a:r>
              <a:rPr lang="en-US" altLang="zh-TW" dirty="0" smtClean="0"/>
              <a:t>Security Services</a:t>
            </a:r>
            <a:endParaRPr lang="zh-TW" altLang="en-US" dirty="0" smtClean="0"/>
          </a:p>
        </p:txBody>
      </p:sp>
      <p:sp>
        <p:nvSpPr>
          <p:cNvPr id="3" name="內容版面配置區 2"/>
          <p:cNvSpPr>
            <a:spLocks noGrp="1"/>
          </p:cNvSpPr>
          <p:nvPr>
            <p:ph idx="1"/>
          </p:nvPr>
        </p:nvSpPr>
        <p:spPr>
          <a:xfrm>
            <a:off x="468313" y="1220788"/>
            <a:ext cx="8351837" cy="4848225"/>
          </a:xfrm>
        </p:spPr>
        <p:txBody>
          <a:bodyPr>
            <a:normAutofit fontScale="92500" lnSpcReduction="20000"/>
          </a:bodyPr>
          <a:lstStyle/>
          <a:p>
            <a:pPr>
              <a:buFont typeface="Arial" charset="0"/>
              <a:buChar char="•"/>
              <a:defRPr/>
            </a:pPr>
            <a:r>
              <a:rPr lang="en-US" altLang="zh-TW" b="1" dirty="0"/>
              <a:t>Stolen Vehicle </a:t>
            </a:r>
            <a:r>
              <a:rPr lang="en-US" altLang="zh-TW" b="1" dirty="0" smtClean="0"/>
              <a:t>Assistance</a:t>
            </a:r>
          </a:p>
          <a:p>
            <a:pPr lvl="1">
              <a:buFont typeface="Arial" charset="0"/>
              <a:buChar char="–"/>
              <a:defRPr/>
            </a:pPr>
            <a:r>
              <a:rPr lang="en-US" altLang="zh-TW" dirty="0"/>
              <a:t>OnStar can use GPS technology to pinpoint </a:t>
            </a:r>
            <a:r>
              <a:rPr lang="en-US" altLang="zh-TW" dirty="0" smtClean="0"/>
              <a:t>the stolen car’s exact </a:t>
            </a:r>
            <a:r>
              <a:rPr lang="en-US" altLang="zh-TW" dirty="0"/>
              <a:t>location </a:t>
            </a:r>
            <a:endParaRPr lang="en-US" altLang="zh-TW" dirty="0" smtClean="0"/>
          </a:p>
          <a:p>
            <a:pPr lvl="1">
              <a:buFont typeface="Arial" charset="0"/>
              <a:buChar char="–"/>
              <a:defRPr/>
            </a:pPr>
            <a:r>
              <a:rPr lang="en-US" altLang="zh-TW" dirty="0"/>
              <a:t>Remote Ignition </a:t>
            </a:r>
            <a:r>
              <a:rPr lang="en-US" altLang="zh-TW" dirty="0" smtClean="0"/>
              <a:t>Block: prevent </a:t>
            </a:r>
            <a:r>
              <a:rPr lang="en-US" altLang="zh-TW" dirty="0"/>
              <a:t>the stolen vehicle from being restarted once the engine has been turned off</a:t>
            </a:r>
            <a:r>
              <a:rPr lang="en-US" altLang="zh-TW" dirty="0" smtClean="0"/>
              <a:t>.</a:t>
            </a:r>
          </a:p>
          <a:p>
            <a:pPr lvl="1">
              <a:buFont typeface="Arial" charset="0"/>
              <a:buChar char="–"/>
              <a:defRPr/>
            </a:pPr>
            <a:r>
              <a:rPr lang="en-US" altLang="zh-TW" dirty="0" smtClean="0"/>
              <a:t>Stolen </a:t>
            </a:r>
            <a:r>
              <a:rPr lang="en-US" altLang="zh-TW" dirty="0"/>
              <a:t>Vehicle </a:t>
            </a:r>
            <a:r>
              <a:rPr lang="en-US" altLang="zh-TW" dirty="0" smtClean="0"/>
              <a:t>Slowdown: gradually </a:t>
            </a:r>
            <a:r>
              <a:rPr lang="en-US" altLang="zh-TW" dirty="0"/>
              <a:t>slow down the stolen vehicle to an idle speed</a:t>
            </a:r>
          </a:p>
          <a:p>
            <a:pPr>
              <a:buFont typeface="Arial" charset="0"/>
              <a:buChar char="•"/>
              <a:defRPr/>
            </a:pPr>
            <a:r>
              <a:rPr lang="en-US" altLang="zh-TW" b="1" dirty="0" smtClean="0"/>
              <a:t>Remote Door Unlock</a:t>
            </a:r>
          </a:p>
          <a:p>
            <a:pPr>
              <a:buFont typeface="Arial" charset="0"/>
              <a:buChar char="•"/>
              <a:defRPr/>
            </a:pPr>
            <a:r>
              <a:rPr lang="en-US" altLang="zh-TW" b="1" dirty="0" smtClean="0"/>
              <a:t>Roadside Assistance</a:t>
            </a:r>
          </a:p>
          <a:p>
            <a:pPr>
              <a:buFont typeface="Arial" charset="0"/>
              <a:buChar char="•"/>
              <a:defRPr/>
            </a:pPr>
            <a:r>
              <a:rPr lang="en-US" altLang="zh-TW" b="1" dirty="0"/>
              <a:t>Remote Horn and </a:t>
            </a:r>
            <a:r>
              <a:rPr lang="en-US" altLang="zh-TW" b="1" dirty="0" smtClean="0"/>
              <a:t>Lights</a:t>
            </a:r>
          </a:p>
          <a:p>
            <a:pPr lvl="1">
              <a:buFont typeface="Arial" charset="0"/>
              <a:buChar char="–"/>
              <a:defRPr/>
            </a:pPr>
            <a:r>
              <a:rPr lang="en-US" altLang="zh-TW" dirty="0" smtClean="0"/>
              <a:t>If can’t locate the vehicle, OnStar advisor will sending a remote signal that triggers its horn and flash its lights</a:t>
            </a:r>
            <a:endParaRPr lang="zh-TW" altLang="en-US" dirty="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117</a:t>
            </a:fld>
            <a:endParaRPr lang="zh-TW" altLang="en-US"/>
          </a:p>
        </p:txBody>
      </p:sp>
    </p:spTree>
    <p:extLst>
      <p:ext uri="{BB962C8B-B14F-4D97-AF65-F5344CB8AC3E}">
        <p14:creationId xmlns:p14="http://schemas.microsoft.com/office/powerpoint/2010/main" val="39697843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3644900"/>
            <a:ext cx="17399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標題 1"/>
          <p:cNvSpPr>
            <a:spLocks noGrp="1"/>
          </p:cNvSpPr>
          <p:nvPr>
            <p:ph type="title"/>
          </p:nvPr>
        </p:nvSpPr>
        <p:spPr/>
        <p:txBody>
          <a:bodyPr/>
          <a:lstStyle/>
          <a:p>
            <a:r>
              <a:rPr lang="en-US" altLang="zh-TW" smtClean="0"/>
              <a:t>Navigation</a:t>
            </a:r>
            <a:endParaRPr lang="zh-TW" altLang="en-US" smtClean="0"/>
          </a:p>
        </p:txBody>
      </p:sp>
      <p:sp>
        <p:nvSpPr>
          <p:cNvPr id="106500" name="內容版面配置區 2"/>
          <p:cNvSpPr>
            <a:spLocks noGrp="1"/>
          </p:cNvSpPr>
          <p:nvPr>
            <p:ph idx="1"/>
          </p:nvPr>
        </p:nvSpPr>
        <p:spPr>
          <a:xfrm>
            <a:off x="468313" y="1382713"/>
            <a:ext cx="8229600" cy="4525962"/>
          </a:xfrm>
        </p:spPr>
        <p:txBody>
          <a:bodyPr/>
          <a:lstStyle/>
          <a:p>
            <a:r>
              <a:rPr lang="en-US" altLang="zh-TW" b="1" smtClean="0"/>
              <a:t>Turn-by-Turn Navigation</a:t>
            </a:r>
          </a:p>
          <a:p>
            <a:pPr lvl="1"/>
            <a:r>
              <a:rPr lang="en-US" altLang="zh-TW" smtClean="0"/>
              <a:t> push the OnStar button and tell the Advisor where you want to go, and turn-by-turn directions are downloaded to your vehicle.</a:t>
            </a:r>
            <a:endParaRPr lang="zh-TW" altLang="en-US"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118</a:t>
            </a:fld>
            <a:endParaRPr lang="zh-TW" altLang="en-US"/>
          </a:p>
        </p:txBody>
      </p:sp>
    </p:spTree>
    <p:extLst>
      <p:ext uri="{BB962C8B-B14F-4D97-AF65-F5344CB8AC3E}">
        <p14:creationId xmlns:p14="http://schemas.microsoft.com/office/powerpoint/2010/main" val="22800253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57163"/>
            <a:ext cx="208756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標題 1"/>
          <p:cNvSpPr>
            <a:spLocks noGrp="1"/>
          </p:cNvSpPr>
          <p:nvPr>
            <p:ph type="title"/>
          </p:nvPr>
        </p:nvSpPr>
        <p:spPr/>
        <p:txBody>
          <a:bodyPr/>
          <a:lstStyle/>
          <a:p>
            <a:r>
              <a:rPr lang="en-US" altLang="zh-TW" smtClean="0"/>
              <a:t>Connections</a:t>
            </a:r>
            <a:endParaRPr lang="zh-TW" altLang="en-US" smtClean="0"/>
          </a:p>
        </p:txBody>
      </p:sp>
      <p:sp>
        <p:nvSpPr>
          <p:cNvPr id="107524" name="內容版面配置區 2"/>
          <p:cNvSpPr>
            <a:spLocks noGrp="1"/>
          </p:cNvSpPr>
          <p:nvPr>
            <p:ph idx="1"/>
          </p:nvPr>
        </p:nvSpPr>
        <p:spPr>
          <a:xfrm>
            <a:off x="468313" y="1484313"/>
            <a:ext cx="8229600" cy="4525962"/>
          </a:xfrm>
        </p:spPr>
        <p:txBody>
          <a:bodyPr/>
          <a:lstStyle/>
          <a:p>
            <a:r>
              <a:rPr lang="en-US" altLang="zh-TW" b="1" smtClean="0"/>
              <a:t>Hands-Free Calling</a:t>
            </a:r>
          </a:p>
          <a:p>
            <a:pPr lvl="1"/>
            <a:r>
              <a:rPr lang="en-US" altLang="zh-TW" smtClean="0"/>
              <a:t>Wireless services built into OnStar-equipped vehicle, for use when call phone is out of reach, out of range or battery low</a:t>
            </a:r>
          </a:p>
          <a:p>
            <a:r>
              <a:rPr lang="en-US" altLang="zh-TW" b="1" smtClean="0"/>
              <a:t>OnStar RemoteLink</a:t>
            </a:r>
            <a:r>
              <a:rPr lang="en-US" altLang="zh-TW" b="1" baseline="30000" smtClean="0"/>
              <a:t>(TM)</a:t>
            </a:r>
            <a:r>
              <a:rPr lang="en-US" altLang="zh-TW" b="1" smtClean="0"/>
              <a:t> Mobile App</a:t>
            </a:r>
          </a:p>
          <a:p>
            <a:pPr lvl="1"/>
            <a:r>
              <a:rPr lang="en-US" altLang="zh-TW" smtClean="0"/>
              <a:t>Check fuel level, oil life and tire pressure from cell phone</a:t>
            </a:r>
          </a:p>
          <a:p>
            <a:pPr lvl="1"/>
            <a:r>
              <a:rPr lang="en-US" altLang="zh-TW" smtClean="0"/>
              <a:t>Start car or unlock the doors from anywhere</a:t>
            </a:r>
            <a:endParaRPr lang="zh-TW" altLang="en-US"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119</a:t>
            </a:fld>
            <a:endParaRPr lang="zh-TW" altLang="en-US"/>
          </a:p>
        </p:txBody>
      </p:sp>
    </p:spTree>
    <p:extLst>
      <p:ext uri="{BB962C8B-B14F-4D97-AF65-F5344CB8AC3E}">
        <p14:creationId xmlns:p14="http://schemas.microsoft.com/office/powerpoint/2010/main" val="3997916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SOCRADES Integration </a:t>
            </a:r>
            <a:r>
              <a:rPr lang="en-US" altLang="zh-TW" sz="3600" dirty="0" smtClean="0"/>
              <a:t>Architecture (</a:t>
            </a:r>
            <a:r>
              <a:rPr lang="en-US" altLang="zh-TW" sz="3600" dirty="0"/>
              <a:t>SIA)</a:t>
            </a:r>
            <a:endParaRPr lang="zh-TW" altLang="en-US" sz="3600" dirty="0"/>
          </a:p>
        </p:txBody>
      </p:sp>
      <p:pic>
        <p:nvPicPr>
          <p:cNvPr id="7" name="內容版面配置區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1700808"/>
            <a:ext cx="5616624" cy="4286952"/>
          </a:xfrm>
        </p:spPr>
      </p:pic>
      <p:sp>
        <p:nvSpPr>
          <p:cNvPr id="3" name="投影片編號版面配置區 2"/>
          <p:cNvSpPr>
            <a:spLocks noGrp="1"/>
          </p:cNvSpPr>
          <p:nvPr>
            <p:ph type="sldNum" sz="quarter" idx="4"/>
          </p:nvPr>
        </p:nvSpPr>
        <p:spPr/>
        <p:txBody>
          <a:bodyPr/>
          <a:lstStyle/>
          <a:p>
            <a:fld id="{BC71E80C-9635-473D-9F26-B779060F2DD3}" type="slidenum">
              <a:rPr lang="zh-TW" altLang="en-US" smtClean="0"/>
              <a:t>12</a:t>
            </a:fld>
            <a:endParaRPr lang="zh-TW" altLang="en-US"/>
          </a:p>
        </p:txBody>
      </p:sp>
      <p:sp>
        <p:nvSpPr>
          <p:cNvPr id="6" name="文字方塊 5"/>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a:t>
            </a:r>
            <a:endParaRPr lang="zh-TW" altLang="en-US" sz="1200" dirty="0"/>
          </a:p>
        </p:txBody>
      </p:sp>
      <p:sp>
        <p:nvSpPr>
          <p:cNvPr id="4" name="文字方塊 3"/>
          <p:cNvSpPr txBox="1"/>
          <p:nvPr/>
        </p:nvSpPr>
        <p:spPr>
          <a:xfrm>
            <a:off x="6033028" y="1649748"/>
            <a:ext cx="2656112" cy="646331"/>
          </a:xfrm>
          <a:prstGeom prst="rect">
            <a:avLst/>
          </a:prstGeom>
          <a:noFill/>
        </p:spPr>
        <p:txBody>
          <a:bodyPr wrap="none" rtlCol="0">
            <a:spAutoFit/>
          </a:bodyPr>
          <a:lstStyle/>
          <a:p>
            <a:r>
              <a:rPr lang="en-US" altLang="zh-TW" sz="1200" dirty="0" smtClean="0"/>
              <a:t>ERP – Enterprise Resource Planning</a:t>
            </a:r>
          </a:p>
          <a:p>
            <a:r>
              <a:rPr lang="en-US" altLang="zh-TW" sz="1200" dirty="0" smtClean="0"/>
              <a:t>SCM – Supply Chain Management</a:t>
            </a:r>
          </a:p>
          <a:p>
            <a:r>
              <a:rPr lang="en-US" altLang="zh-TW" sz="1200" dirty="0" smtClean="0"/>
              <a:t>CRM – Customer Relation Management</a:t>
            </a:r>
            <a:endParaRPr lang="zh-TW" altLang="en-US" sz="1200" dirty="0"/>
          </a:p>
        </p:txBody>
      </p:sp>
    </p:spTree>
    <p:extLst>
      <p:ext uri="{BB962C8B-B14F-4D97-AF65-F5344CB8AC3E}">
        <p14:creationId xmlns:p14="http://schemas.microsoft.com/office/powerpoint/2010/main" val="24417331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88913"/>
            <a:ext cx="14525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標題 1"/>
          <p:cNvSpPr>
            <a:spLocks noGrp="1"/>
          </p:cNvSpPr>
          <p:nvPr>
            <p:ph type="title"/>
          </p:nvPr>
        </p:nvSpPr>
        <p:spPr/>
        <p:txBody>
          <a:bodyPr/>
          <a:lstStyle/>
          <a:p>
            <a:r>
              <a:rPr lang="en-US" altLang="zh-TW" smtClean="0"/>
              <a:t>Diagnostics</a:t>
            </a:r>
            <a:endParaRPr lang="zh-TW" altLang="en-US" smtClean="0"/>
          </a:p>
        </p:txBody>
      </p:sp>
      <p:sp>
        <p:nvSpPr>
          <p:cNvPr id="108548" name="內容版面配置區 2"/>
          <p:cNvSpPr>
            <a:spLocks noGrp="1"/>
          </p:cNvSpPr>
          <p:nvPr>
            <p:ph idx="1"/>
          </p:nvPr>
        </p:nvSpPr>
        <p:spPr>
          <a:xfrm>
            <a:off x="246063" y="1465263"/>
            <a:ext cx="8229600" cy="4525962"/>
          </a:xfrm>
        </p:spPr>
        <p:txBody>
          <a:bodyPr/>
          <a:lstStyle/>
          <a:p>
            <a:r>
              <a:rPr lang="en-US" altLang="zh-TW" b="1" smtClean="0"/>
              <a:t>OnStar Vehicle Diagnostics</a:t>
            </a:r>
          </a:p>
          <a:p>
            <a:pPr lvl="1"/>
            <a:r>
              <a:rPr lang="en-US" altLang="zh-TW" smtClean="0"/>
              <a:t> vehicle can run hundreds of diagnostic checks on engine, transmission, anti-lock brakes and more</a:t>
            </a:r>
          </a:p>
          <a:p>
            <a:pPr lvl="1"/>
            <a:r>
              <a:rPr lang="en-US" altLang="zh-TW" smtClean="0"/>
              <a:t>automatically send driver an easy-to-read email summary, giving the confidence to vehicle</a:t>
            </a:r>
            <a:endParaRPr lang="en-US" altLang="zh-TW" b="1" smtClean="0"/>
          </a:p>
          <a:p>
            <a:r>
              <a:rPr lang="en-US" altLang="zh-TW" b="1" smtClean="0"/>
              <a:t>Low Mileage Discount</a:t>
            </a:r>
          </a:p>
          <a:p>
            <a:pPr lvl="1"/>
            <a:r>
              <a:rPr lang="en-US" altLang="zh-TW" smtClean="0"/>
              <a:t>If drive less than 15,000 miles a year, OnStar offer a discount from their cooperative insurance companies </a:t>
            </a:r>
            <a:endParaRPr lang="zh-TW" altLang="en-US"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120</a:t>
            </a:fld>
            <a:endParaRPr lang="zh-TW" altLang="en-US"/>
          </a:p>
        </p:txBody>
      </p:sp>
    </p:spTree>
    <p:extLst>
      <p:ext uri="{BB962C8B-B14F-4D97-AF65-F5344CB8AC3E}">
        <p14:creationId xmlns:p14="http://schemas.microsoft.com/office/powerpoint/2010/main" val="6288206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54100" y="5300663"/>
            <a:ext cx="7772400" cy="1362075"/>
          </a:xfrm>
        </p:spPr>
        <p:txBody>
          <a:bodyPr/>
          <a:lstStyle/>
          <a:p>
            <a:pPr algn="ctr">
              <a:defRPr/>
            </a:pPr>
            <a:r>
              <a:rPr lang="en-US" altLang="zh-TW" dirty="0" smtClean="0"/>
              <a:t>Ford sync</a:t>
            </a:r>
            <a:endParaRPr lang="zh-TW" altLang="en-US" dirty="0"/>
          </a:p>
        </p:txBody>
      </p:sp>
      <p:sp>
        <p:nvSpPr>
          <p:cNvPr id="6" name="文字版面配置區 5"/>
          <p:cNvSpPr>
            <a:spLocks noGrp="1"/>
          </p:cNvSpPr>
          <p:nvPr>
            <p:ph type="body" idx="1"/>
          </p:nvPr>
        </p:nvSpPr>
        <p:spPr/>
        <p:txBody>
          <a:bodyPr/>
          <a:lstStyle/>
          <a:p>
            <a:pPr>
              <a:buFont typeface="Arial" charset="0"/>
              <a:buNone/>
              <a:defRPr/>
            </a:pPr>
            <a:endParaRPr lang="zh-TW" altLang="en-US"/>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9BBA678-CBB1-4324-AA27-DA1578FFDD23}" type="slidenum">
              <a:rPr lang="zh-TW" altLang="en-US">
                <a:solidFill>
                  <a:srgbClr val="898989"/>
                </a:solidFill>
                <a:latin typeface="Calibri" panose="020F0502020204030204" pitchFamily="34" charset="0"/>
              </a:rPr>
              <a:pPr eaLnBrk="1" hangingPunct="1"/>
              <a:t>121</a:t>
            </a:fld>
            <a:endParaRPr lang="zh-TW" altLang="en-US">
              <a:solidFill>
                <a:srgbClr val="898989"/>
              </a:solidFill>
              <a:latin typeface="Calibri" panose="020F0502020204030204" pitchFamily="34" charset="0"/>
            </a:endParaRPr>
          </a:p>
        </p:txBody>
      </p:sp>
      <p:pic>
        <p:nvPicPr>
          <p:cNvPr id="109573"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981075"/>
            <a:ext cx="635158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7741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p:nvPr>
        </p:nvSpPr>
        <p:spPr/>
        <p:txBody>
          <a:bodyPr/>
          <a:lstStyle/>
          <a:p>
            <a:r>
              <a:rPr lang="en-US" altLang="zh-TW" smtClean="0"/>
              <a:t>Ford SYNC</a:t>
            </a:r>
            <a:endParaRPr lang="zh-TW" altLang="en-US" smtClean="0"/>
          </a:p>
        </p:txBody>
      </p:sp>
      <p:sp>
        <p:nvSpPr>
          <p:cNvPr id="3" name="內容版面配置區 2"/>
          <p:cNvSpPr>
            <a:spLocks noGrp="1"/>
          </p:cNvSpPr>
          <p:nvPr>
            <p:ph idx="1"/>
          </p:nvPr>
        </p:nvSpPr>
        <p:spPr>
          <a:xfrm>
            <a:off x="468313" y="1484313"/>
            <a:ext cx="8229600" cy="4525962"/>
          </a:xfrm>
        </p:spPr>
        <p:txBody>
          <a:bodyPr>
            <a:normAutofit lnSpcReduction="10000"/>
          </a:bodyPr>
          <a:lstStyle/>
          <a:p>
            <a:pPr>
              <a:buFont typeface="Arial" charset="0"/>
              <a:buChar char="•"/>
              <a:defRPr/>
            </a:pPr>
            <a:r>
              <a:rPr lang="en-US" altLang="zh-TW" dirty="0" smtClean="0"/>
              <a:t>Developed with Microsoft, is an advanced software platform that provides consumers the convenience and flexibility to bring digital media players and </a:t>
            </a:r>
            <a:r>
              <a:rPr lang="en-US" altLang="zh-TW" dirty="0" smtClean="0">
                <a:solidFill>
                  <a:srgbClr val="FF0000"/>
                </a:solidFill>
              </a:rPr>
              <a:t>Bluetooth-enabled</a:t>
            </a:r>
            <a:r>
              <a:rPr lang="en-US" altLang="zh-TW" dirty="0" smtClean="0"/>
              <a:t> mobile phones into their vehicles and operate the devices via </a:t>
            </a:r>
            <a:r>
              <a:rPr lang="en-US" altLang="zh-TW" dirty="0" smtClean="0">
                <a:solidFill>
                  <a:srgbClr val="FF0000"/>
                </a:solidFill>
              </a:rPr>
              <a:t>voice commands </a:t>
            </a:r>
            <a:r>
              <a:rPr lang="en-US" altLang="zh-TW" dirty="0" smtClean="0"/>
              <a:t>or with steering wheel’s redundant radio controls.</a:t>
            </a:r>
          </a:p>
          <a:p>
            <a:pPr>
              <a:buFont typeface="Arial" charset="0"/>
              <a:buChar char="•"/>
              <a:defRPr/>
            </a:pPr>
            <a:r>
              <a:rPr lang="en-US" altLang="zh-TW" dirty="0"/>
              <a:t>I</a:t>
            </a:r>
            <a:r>
              <a:rPr lang="en-US" altLang="zh-TW" dirty="0" smtClean="0"/>
              <a:t>n </a:t>
            </a:r>
            <a:r>
              <a:rPr lang="en-US" altLang="zh-TW" dirty="0"/>
              <a:t>Nov. </a:t>
            </a:r>
            <a:r>
              <a:rPr lang="en-US" altLang="zh-TW" dirty="0" smtClean="0"/>
              <a:t>2012, Ford announced SYNC had been installed in 5 million cars.</a:t>
            </a:r>
          </a:p>
          <a:p>
            <a:pPr marL="0" indent="0">
              <a:buFont typeface="Arial" charset="0"/>
              <a:buNone/>
              <a:defRPr/>
            </a:pPr>
            <a:endParaRPr lang="en-US" altLang="zh-TW" dirty="0" smtClean="0"/>
          </a:p>
        </p:txBody>
      </p:sp>
      <p:pic>
        <p:nvPicPr>
          <p:cNvPr id="110596"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5157788"/>
            <a:ext cx="30892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122</a:t>
            </a:fld>
            <a:endParaRPr lang="zh-TW" altLang="en-US"/>
          </a:p>
        </p:txBody>
      </p:sp>
    </p:spTree>
    <p:extLst>
      <p:ext uri="{BB962C8B-B14F-4D97-AF65-F5344CB8AC3E}">
        <p14:creationId xmlns:p14="http://schemas.microsoft.com/office/powerpoint/2010/main" val="17666938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p:nvPr>
        </p:nvSpPr>
        <p:spPr/>
        <p:txBody>
          <a:bodyPr/>
          <a:lstStyle/>
          <a:p>
            <a:r>
              <a:rPr lang="en-US" altLang="zh-TW" smtClean="0"/>
              <a:t>Technology</a:t>
            </a:r>
            <a:endParaRPr lang="zh-TW" altLang="en-US" smtClean="0"/>
          </a:p>
        </p:txBody>
      </p:sp>
      <p:sp>
        <p:nvSpPr>
          <p:cNvPr id="3" name="內容版面配置區 2"/>
          <p:cNvSpPr>
            <a:spLocks noGrp="1"/>
          </p:cNvSpPr>
          <p:nvPr>
            <p:ph idx="1"/>
          </p:nvPr>
        </p:nvSpPr>
        <p:spPr>
          <a:xfrm>
            <a:off x="457200" y="1600200"/>
            <a:ext cx="8075613" cy="3268663"/>
          </a:xfrm>
        </p:spPr>
        <p:txBody>
          <a:bodyPr>
            <a:normAutofit fontScale="85000" lnSpcReduction="10000"/>
          </a:bodyPr>
          <a:lstStyle/>
          <a:p>
            <a:pPr>
              <a:buFont typeface="Arial" charset="0"/>
              <a:buChar char="•"/>
              <a:defRPr/>
            </a:pPr>
            <a:r>
              <a:rPr lang="en-US" altLang="zh-TW" dirty="0" smtClean="0"/>
              <a:t>Ford uses Microsoft software to read information from user’s smartphone while he/she is driving.</a:t>
            </a:r>
          </a:p>
          <a:p>
            <a:pPr>
              <a:buFont typeface="Arial" charset="0"/>
              <a:buChar char="•"/>
              <a:defRPr/>
            </a:pPr>
            <a:r>
              <a:rPr lang="en-US" altLang="zh-TW" dirty="0" smtClean="0"/>
              <a:t>Sync uses user’s phone’s wireless to connect with outside.</a:t>
            </a:r>
          </a:p>
          <a:p>
            <a:pPr>
              <a:buFont typeface="Arial" charset="0"/>
              <a:buChar char="•"/>
              <a:defRPr/>
            </a:pPr>
            <a:r>
              <a:rPr lang="en-US" altLang="zh-TW" dirty="0" smtClean="0"/>
              <a:t>With Sync, the user are in the middle of an in-car web of communication between he/she, his/her cell phone and his/her Ford Sync head-unit via Bluetooth</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69DC931-2D04-4EED-A8DD-403C393F3BC8}" type="slidenum">
              <a:rPr lang="zh-TW" altLang="en-US">
                <a:solidFill>
                  <a:srgbClr val="10253F"/>
                </a:solidFill>
                <a:latin typeface="Calibri" panose="020F0502020204030204" pitchFamily="34" charset="0"/>
              </a:rPr>
              <a:pPr eaLnBrk="1" hangingPunct="1"/>
              <a:t>123</a:t>
            </a:fld>
            <a:endParaRPr lang="zh-TW" altLang="en-US">
              <a:solidFill>
                <a:srgbClr val="10253F"/>
              </a:solidFill>
              <a:latin typeface="Calibri" panose="020F0502020204030204" pitchFamily="34" charset="0"/>
            </a:endParaRPr>
          </a:p>
        </p:txBody>
      </p:sp>
      <p:pic>
        <p:nvPicPr>
          <p:cNvPr id="111621"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4652963"/>
            <a:ext cx="237648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59581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570413"/>
            <a:ext cx="10604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4613275"/>
            <a:ext cx="1358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圖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779963"/>
            <a:ext cx="30638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單箭頭接點 10"/>
          <p:cNvCxnSpPr/>
          <p:nvPr/>
        </p:nvCxnSpPr>
        <p:spPr>
          <a:xfrm>
            <a:off x="2051050" y="5292725"/>
            <a:ext cx="57626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6011863" y="5292725"/>
            <a:ext cx="1368425" cy="11113"/>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pic>
        <p:nvPicPr>
          <p:cNvPr id="111628" name="圖片 16"/>
          <p:cNvPicPr>
            <a:picLocks noChangeAspect="1" noChangeArrowheads="1"/>
          </p:cNvPicPr>
          <p:nvPr/>
        </p:nvPicPr>
        <p:blipFill>
          <a:blip r:embed="rId8">
            <a:extLst>
              <a:ext uri="{28A0092B-C50C-407E-A947-70E740481C1C}">
                <a14:useLocalDpi xmlns:a14="http://schemas.microsoft.com/office/drawing/2010/main" val="0"/>
              </a:ext>
            </a:extLst>
          </a:blip>
          <a:srcRect l="52509"/>
          <a:stretch>
            <a:fillRect/>
          </a:stretch>
        </p:blipFill>
        <p:spPr bwMode="auto">
          <a:xfrm>
            <a:off x="2084388" y="4730750"/>
            <a:ext cx="268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7443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0856" y="430164"/>
            <a:ext cx="8229600" cy="1008112"/>
          </a:xfrm>
        </p:spPr>
        <p:txBody>
          <a:bodyPr>
            <a:normAutofit fontScale="90000"/>
          </a:bodyPr>
          <a:lstStyle/>
          <a:p>
            <a:pPr>
              <a:defRPr/>
            </a:pPr>
            <a:r>
              <a:rPr lang="en-US" altLang="zh-TW" dirty="0" smtClean="0"/>
              <a:t>How SYNC Emergency Assistance Works</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563F2CE-4AE5-474D-A7C7-7AEAD61C446B}" type="slidenum">
              <a:rPr lang="zh-TW" altLang="en-US">
                <a:solidFill>
                  <a:srgbClr val="10253F"/>
                </a:solidFill>
                <a:latin typeface="Calibri" panose="020F0502020204030204" pitchFamily="34" charset="0"/>
              </a:rPr>
              <a:pPr eaLnBrk="1" hangingPunct="1"/>
              <a:t>124</a:t>
            </a:fld>
            <a:endParaRPr lang="zh-TW" altLang="en-US">
              <a:solidFill>
                <a:srgbClr val="10253F"/>
              </a:solidFill>
              <a:latin typeface="Calibri" panose="020F0502020204030204" pitchFamily="34" charset="0"/>
            </a:endParaRPr>
          </a:p>
        </p:txBody>
      </p:sp>
      <p:pic>
        <p:nvPicPr>
          <p:cNvPr id="112644" name="圖片 4"/>
          <p:cNvPicPr>
            <a:picLocks noChangeAspect="1" noChangeArrowheads="1"/>
          </p:cNvPicPr>
          <p:nvPr/>
        </p:nvPicPr>
        <p:blipFill>
          <a:blip r:embed="rId3">
            <a:extLst>
              <a:ext uri="{28A0092B-C50C-407E-A947-70E740481C1C}">
                <a14:useLocalDpi xmlns:a14="http://schemas.microsoft.com/office/drawing/2010/main" val="0"/>
              </a:ext>
            </a:extLst>
          </a:blip>
          <a:srcRect l="42075" t="16890" r="20364" b="34570"/>
          <a:stretch>
            <a:fillRect/>
          </a:stretch>
        </p:blipFill>
        <p:spPr bwMode="auto">
          <a:xfrm>
            <a:off x="1346200" y="1557338"/>
            <a:ext cx="65389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3655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492919" y="369864"/>
            <a:ext cx="8229600" cy="1008112"/>
          </a:xfrm>
        </p:spPr>
        <p:txBody>
          <a:bodyPr/>
          <a:lstStyle/>
          <a:p>
            <a:r>
              <a:rPr lang="en-US" altLang="zh-TW" dirty="0" smtClean="0"/>
              <a:t>SYNC Features</a:t>
            </a:r>
            <a:endParaRPr lang="zh-TW" altLang="en-US" dirty="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F0F4FC5-391A-40B4-A41A-01F4B98A36EB}" type="slidenum">
              <a:rPr lang="zh-TW" altLang="en-US">
                <a:solidFill>
                  <a:srgbClr val="10253F"/>
                </a:solidFill>
                <a:latin typeface="Calibri" panose="020F0502020204030204" pitchFamily="34" charset="0"/>
              </a:rPr>
              <a:pPr eaLnBrk="1" hangingPunct="1"/>
              <a:t>125</a:t>
            </a:fld>
            <a:endParaRPr lang="zh-TW" altLang="en-US">
              <a:solidFill>
                <a:srgbClr val="10253F"/>
              </a:solidFill>
              <a:latin typeface="Calibri" panose="020F0502020204030204" pitchFamily="34" charset="0"/>
            </a:endParaRPr>
          </a:p>
        </p:txBody>
      </p:sp>
      <p:pic>
        <p:nvPicPr>
          <p:cNvPr id="113668" name="圖片 4"/>
          <p:cNvPicPr>
            <a:picLocks noChangeAspect="1" noChangeArrowheads="1"/>
          </p:cNvPicPr>
          <p:nvPr/>
        </p:nvPicPr>
        <p:blipFill>
          <a:blip r:embed="rId3">
            <a:extLst>
              <a:ext uri="{28A0092B-C50C-407E-A947-70E740481C1C}">
                <a14:useLocalDpi xmlns:a14="http://schemas.microsoft.com/office/drawing/2010/main" val="0"/>
              </a:ext>
            </a:extLst>
          </a:blip>
          <a:srcRect l="19000" t="9384" r="20514" b="14729"/>
          <a:stretch>
            <a:fillRect/>
          </a:stretch>
        </p:blipFill>
        <p:spPr bwMode="auto">
          <a:xfrm>
            <a:off x="1258888" y="1341438"/>
            <a:ext cx="66976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258888" y="1341438"/>
            <a:ext cx="2736850" cy="647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Voice-activated, hands-free calling</a:t>
            </a:r>
            <a:endParaRPr lang="zh-TW" altLang="en-US" sz="1400" dirty="0">
              <a:solidFill>
                <a:prstClr val="black"/>
              </a:solidFill>
            </a:endParaRPr>
          </a:p>
        </p:txBody>
      </p:sp>
      <p:sp>
        <p:nvSpPr>
          <p:cNvPr id="7" name="矩形 6"/>
          <p:cNvSpPr/>
          <p:nvPr/>
        </p:nvSpPr>
        <p:spPr>
          <a:xfrm>
            <a:off x="1258888" y="2001838"/>
            <a:ext cx="2047875" cy="922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Advanced calling features</a:t>
            </a:r>
            <a:endParaRPr lang="zh-TW" altLang="en-US" sz="1400" dirty="0">
              <a:solidFill>
                <a:prstClr val="black"/>
              </a:solidFill>
            </a:endParaRPr>
          </a:p>
        </p:txBody>
      </p:sp>
      <p:sp>
        <p:nvSpPr>
          <p:cNvPr id="8" name="矩形 7"/>
          <p:cNvSpPr/>
          <p:nvPr/>
        </p:nvSpPr>
        <p:spPr>
          <a:xfrm>
            <a:off x="1331913" y="2938463"/>
            <a:ext cx="1614487" cy="922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Audible text messages</a:t>
            </a:r>
            <a:endParaRPr lang="zh-TW" altLang="en-US" sz="1400" dirty="0">
              <a:solidFill>
                <a:prstClr val="black"/>
              </a:solidFill>
            </a:endParaRPr>
          </a:p>
        </p:txBody>
      </p:sp>
      <p:sp>
        <p:nvSpPr>
          <p:cNvPr id="11" name="矩形 10"/>
          <p:cNvSpPr/>
          <p:nvPr/>
        </p:nvSpPr>
        <p:spPr>
          <a:xfrm>
            <a:off x="958850" y="3933825"/>
            <a:ext cx="2100263"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Multilingual intelligence</a:t>
            </a:r>
            <a:endParaRPr lang="zh-TW" altLang="en-US" sz="1400" dirty="0">
              <a:solidFill>
                <a:prstClr val="black"/>
              </a:solidFill>
            </a:endParaRPr>
          </a:p>
        </p:txBody>
      </p:sp>
      <p:sp>
        <p:nvSpPr>
          <p:cNvPr id="12" name="矩形 11"/>
          <p:cNvSpPr/>
          <p:nvPr/>
        </p:nvSpPr>
        <p:spPr>
          <a:xfrm>
            <a:off x="1331913" y="4508500"/>
            <a:ext cx="1800225" cy="11525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Vehicle Health Report (VHR)</a:t>
            </a:r>
            <a:endParaRPr lang="zh-TW" altLang="en-US" sz="1400" dirty="0">
              <a:solidFill>
                <a:prstClr val="black"/>
              </a:solidFill>
            </a:endParaRPr>
          </a:p>
        </p:txBody>
      </p:sp>
      <p:sp>
        <p:nvSpPr>
          <p:cNvPr id="13" name="矩形 12"/>
          <p:cNvSpPr/>
          <p:nvPr/>
        </p:nvSpPr>
        <p:spPr>
          <a:xfrm>
            <a:off x="4067175" y="1341438"/>
            <a:ext cx="2089150" cy="11223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911 Assist</a:t>
            </a:r>
            <a:endParaRPr lang="zh-TW" altLang="en-US" sz="1400" dirty="0">
              <a:solidFill>
                <a:prstClr val="black"/>
              </a:solidFill>
            </a:endParaRPr>
          </a:p>
        </p:txBody>
      </p:sp>
      <p:sp>
        <p:nvSpPr>
          <p:cNvPr id="14" name="矩形 13"/>
          <p:cNvSpPr/>
          <p:nvPr/>
        </p:nvSpPr>
        <p:spPr>
          <a:xfrm>
            <a:off x="6308725" y="1292225"/>
            <a:ext cx="1647825" cy="1489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Voice-activated music</a:t>
            </a:r>
            <a:endParaRPr lang="zh-TW" altLang="en-US" sz="1400" dirty="0">
              <a:solidFill>
                <a:prstClr val="black"/>
              </a:solidFill>
            </a:endParaRPr>
          </a:p>
        </p:txBody>
      </p:sp>
      <p:sp>
        <p:nvSpPr>
          <p:cNvPr id="15" name="矩形 14"/>
          <p:cNvSpPr/>
          <p:nvPr/>
        </p:nvSpPr>
        <p:spPr>
          <a:xfrm>
            <a:off x="6308725" y="2851150"/>
            <a:ext cx="1647825" cy="9382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Ring tone support</a:t>
            </a:r>
            <a:endParaRPr lang="zh-TW" altLang="en-US" sz="1400" dirty="0">
              <a:solidFill>
                <a:prstClr val="black"/>
              </a:solidFill>
            </a:endParaRPr>
          </a:p>
        </p:txBody>
      </p:sp>
      <p:sp>
        <p:nvSpPr>
          <p:cNvPr id="16" name="矩形 15"/>
          <p:cNvSpPr/>
          <p:nvPr/>
        </p:nvSpPr>
        <p:spPr>
          <a:xfrm>
            <a:off x="6308725" y="3860800"/>
            <a:ext cx="1503363" cy="792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Automatic phonebook transfer</a:t>
            </a:r>
            <a:endParaRPr lang="zh-TW" altLang="en-US" sz="1400" dirty="0">
              <a:solidFill>
                <a:prstClr val="black"/>
              </a:solidFill>
            </a:endParaRPr>
          </a:p>
        </p:txBody>
      </p:sp>
      <p:sp>
        <p:nvSpPr>
          <p:cNvPr id="17" name="矩形 16"/>
          <p:cNvSpPr/>
          <p:nvPr/>
        </p:nvSpPr>
        <p:spPr>
          <a:xfrm>
            <a:off x="6300788" y="4724400"/>
            <a:ext cx="1655762" cy="12969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prstClr val="black"/>
                </a:solidFill>
              </a:rPr>
              <a:t>Uninterrupted connections</a:t>
            </a:r>
            <a:endParaRPr lang="zh-TW" altLang="en-US" sz="1400" dirty="0">
              <a:solidFill>
                <a:prstClr val="black"/>
              </a:solidFill>
            </a:endParaRPr>
          </a:p>
        </p:txBody>
      </p:sp>
    </p:spTree>
    <p:extLst>
      <p:ext uri="{BB962C8B-B14F-4D97-AF65-F5344CB8AC3E}">
        <p14:creationId xmlns:p14="http://schemas.microsoft.com/office/powerpoint/2010/main" val="15770561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a:spLocks noGrp="1"/>
          </p:cNvSpPr>
          <p:nvPr>
            <p:ph type="title"/>
          </p:nvPr>
        </p:nvSpPr>
        <p:spPr/>
        <p:txBody>
          <a:bodyPr/>
          <a:lstStyle/>
          <a:p>
            <a:r>
              <a:rPr lang="en-US" altLang="zh-TW" smtClean="0"/>
              <a:t>Features(1/4)</a:t>
            </a:r>
            <a:endParaRPr lang="zh-TW" altLang="en-US" smtClean="0"/>
          </a:p>
        </p:txBody>
      </p:sp>
      <p:sp>
        <p:nvSpPr>
          <p:cNvPr id="3" name="內容版面配置區 2"/>
          <p:cNvSpPr>
            <a:spLocks noGrp="1"/>
          </p:cNvSpPr>
          <p:nvPr>
            <p:ph idx="1"/>
          </p:nvPr>
        </p:nvSpPr>
        <p:spPr/>
        <p:txBody>
          <a:bodyPr>
            <a:normAutofit fontScale="92500" lnSpcReduction="10000"/>
          </a:bodyPr>
          <a:lstStyle/>
          <a:p>
            <a:pPr>
              <a:buFont typeface="Arial" charset="0"/>
              <a:buChar char="•"/>
              <a:defRPr/>
            </a:pPr>
            <a:r>
              <a:rPr lang="en-US" altLang="zh-TW" dirty="0" smtClean="0"/>
              <a:t>Voice-activated, hands-free calling</a:t>
            </a:r>
          </a:p>
          <a:p>
            <a:pPr lvl="1">
              <a:buFont typeface="Arial" charset="0"/>
              <a:buChar char="–"/>
              <a:defRPr/>
            </a:pPr>
            <a:r>
              <a:rPr lang="en-US" altLang="zh-TW" dirty="0" smtClean="0"/>
              <a:t>Press the “</a:t>
            </a:r>
            <a:r>
              <a:rPr lang="en-US" altLang="zh-CN" dirty="0" smtClean="0"/>
              <a:t>Push to Talk</a:t>
            </a:r>
            <a:r>
              <a:rPr lang="en-US" altLang="zh-TW" dirty="0" smtClean="0"/>
              <a:t>” button on the steering wheel, and then say the name of the person that user wish to call. SYNC automatically will connect with the names in the mobile phone’s contact list.</a:t>
            </a:r>
          </a:p>
          <a:p>
            <a:pPr marL="514350" indent="-457200">
              <a:buFont typeface="Arial" charset="0"/>
              <a:buChar char="•"/>
              <a:defRPr/>
            </a:pPr>
            <a:r>
              <a:rPr lang="en-US" altLang="zh-TW" dirty="0" smtClean="0"/>
              <a:t>Advanced calling features</a:t>
            </a:r>
          </a:p>
          <a:p>
            <a:pPr marL="914400" lvl="1" indent="-457200">
              <a:buFont typeface="Arial" charset="0"/>
              <a:buChar char="–"/>
              <a:defRPr/>
            </a:pPr>
            <a:r>
              <a:rPr lang="en-US" altLang="zh-TW" dirty="0" smtClean="0"/>
              <a:t>SYNC includes the same features offered on mobile phones, including caller ID, call waiting, conference calling, a caller log, contact list, signal strength icon, and a phone battery charge icon – all conveniently located on the radio’s display screen.</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4399EF4-B8FD-4C35-959D-55F91503C041}" type="slidenum">
              <a:rPr lang="zh-TW" altLang="en-US">
                <a:solidFill>
                  <a:srgbClr val="10253F"/>
                </a:solidFill>
                <a:latin typeface="Calibri" panose="020F0502020204030204" pitchFamily="34" charset="0"/>
              </a:rPr>
              <a:pPr eaLnBrk="1" hangingPunct="1"/>
              <a:t>126</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9025558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p:txBody>
          <a:bodyPr/>
          <a:lstStyle/>
          <a:p>
            <a:r>
              <a:rPr lang="en-US" altLang="zh-TW" smtClean="0"/>
              <a:t>Features(2/4)</a:t>
            </a:r>
            <a:endParaRPr lang="zh-TW" altLang="en-US" smtClean="0"/>
          </a:p>
        </p:txBody>
      </p:sp>
      <p:sp>
        <p:nvSpPr>
          <p:cNvPr id="3" name="內容版面配置區 2"/>
          <p:cNvSpPr>
            <a:spLocks noGrp="1"/>
          </p:cNvSpPr>
          <p:nvPr>
            <p:ph idx="1"/>
          </p:nvPr>
        </p:nvSpPr>
        <p:spPr/>
        <p:txBody>
          <a:bodyPr>
            <a:normAutofit fontScale="77500" lnSpcReduction="20000"/>
          </a:bodyPr>
          <a:lstStyle/>
          <a:p>
            <a:pPr>
              <a:buFont typeface="Arial" charset="0"/>
              <a:buChar char="•"/>
              <a:defRPr/>
            </a:pPr>
            <a:r>
              <a:rPr lang="en-US" altLang="zh-TW" dirty="0" smtClean="0"/>
              <a:t>Audible text messages</a:t>
            </a:r>
          </a:p>
          <a:p>
            <a:pPr lvl="1">
              <a:buFont typeface="Arial" charset="0"/>
              <a:buChar char="–"/>
              <a:defRPr/>
            </a:pPr>
            <a:r>
              <a:rPr lang="en-US" altLang="zh-TW" dirty="0" smtClean="0"/>
              <a:t>When paired to capable Bluetooth-enabled phone, SYNC will convert text messages from your phone to audio and read them out loud. User can choose to reply from any of 20 predefined responses.</a:t>
            </a:r>
          </a:p>
          <a:p>
            <a:pPr>
              <a:buFont typeface="Arial" charset="0"/>
              <a:buChar char="•"/>
              <a:defRPr/>
            </a:pPr>
            <a:r>
              <a:rPr lang="en-US" altLang="zh-TW" dirty="0" smtClean="0"/>
              <a:t>Multilingual intelligence</a:t>
            </a:r>
          </a:p>
          <a:p>
            <a:pPr lvl="1">
              <a:buFont typeface="Arial" charset="0"/>
              <a:buChar char="–"/>
              <a:defRPr/>
            </a:pPr>
            <a:r>
              <a:rPr lang="en-US" altLang="zh-TW" dirty="0" smtClean="0"/>
              <a:t>SYNC is fluent in English, French and Spanish</a:t>
            </a:r>
          </a:p>
          <a:p>
            <a:pPr>
              <a:buFont typeface="Arial" charset="0"/>
              <a:buChar char="•"/>
              <a:defRPr/>
            </a:pPr>
            <a:r>
              <a:rPr lang="en-US" altLang="zh-TW" dirty="0" smtClean="0"/>
              <a:t>Vehicle Health Report</a:t>
            </a:r>
          </a:p>
          <a:p>
            <a:pPr lvl="1">
              <a:buFont typeface="Arial" charset="0"/>
              <a:buChar char="–"/>
              <a:defRPr/>
            </a:pPr>
            <a:r>
              <a:rPr lang="en-US" altLang="zh-TW" dirty="0" smtClean="0"/>
              <a:t>To create a health report, SYNC will gather relevant information from the major vehicle control modules and send it to Ford via the customer’s mobile phone. The information automatically is analyzed by Ford, a report is created and notification is sent via text message or e-mail, based on customer preference</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B42BA37-1468-4FE3-AA6C-3C68A4E12F3F}" type="slidenum">
              <a:rPr lang="zh-TW" altLang="en-US">
                <a:solidFill>
                  <a:srgbClr val="10253F"/>
                </a:solidFill>
                <a:latin typeface="Calibri" panose="020F0502020204030204" pitchFamily="34" charset="0"/>
              </a:rPr>
              <a:pPr eaLnBrk="1" hangingPunct="1"/>
              <a:t>127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9869530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p:nvPr>
        </p:nvSpPr>
        <p:spPr/>
        <p:txBody>
          <a:bodyPr/>
          <a:lstStyle/>
          <a:p>
            <a:r>
              <a:rPr lang="en-US" altLang="zh-TW" smtClean="0"/>
              <a:t>Features(3/4)</a:t>
            </a:r>
            <a:endParaRPr lang="zh-TW" altLang="en-US" smtClean="0"/>
          </a:p>
        </p:txBody>
      </p:sp>
      <p:sp>
        <p:nvSpPr>
          <p:cNvPr id="3" name="內容版面配置區 2"/>
          <p:cNvSpPr>
            <a:spLocks noGrp="1"/>
          </p:cNvSpPr>
          <p:nvPr>
            <p:ph idx="1"/>
          </p:nvPr>
        </p:nvSpPr>
        <p:spPr/>
        <p:txBody>
          <a:bodyPr>
            <a:normAutofit fontScale="92500" lnSpcReduction="10000"/>
          </a:bodyPr>
          <a:lstStyle/>
          <a:p>
            <a:pPr>
              <a:buFont typeface="Arial" charset="0"/>
              <a:buChar char="•"/>
              <a:defRPr/>
            </a:pPr>
            <a:r>
              <a:rPr lang="en-US" altLang="zh-TW" dirty="0" smtClean="0"/>
              <a:t>911 Assist</a:t>
            </a:r>
          </a:p>
          <a:p>
            <a:pPr lvl="1">
              <a:buFont typeface="Arial" charset="0"/>
              <a:buChar char="–"/>
              <a:defRPr/>
            </a:pPr>
            <a:r>
              <a:rPr lang="en-US" altLang="zh-TW" dirty="0" smtClean="0"/>
              <a:t>When a phone is properly paired, turned on and connected to SYNC- which is designed to happen every time the driver enters the vehicle with his or her cell phone – the system will be ready to assist in placing a call directly to a local 911 emergency operator should an air bag-deploying accident occur</a:t>
            </a:r>
          </a:p>
          <a:p>
            <a:pPr>
              <a:buFont typeface="Arial" charset="0"/>
              <a:buChar char="•"/>
              <a:defRPr/>
            </a:pPr>
            <a:r>
              <a:rPr lang="en-US" altLang="zh-TW" dirty="0" smtClean="0"/>
              <a:t>Voice-activated music</a:t>
            </a:r>
          </a:p>
          <a:p>
            <a:pPr lvl="1">
              <a:buFont typeface="Arial" charset="0"/>
              <a:buChar char="–"/>
              <a:defRPr/>
            </a:pPr>
            <a:r>
              <a:rPr lang="en-US" altLang="zh-TW" dirty="0" smtClean="0"/>
              <a:t>SYNC’s advanced voice recognition technology means when you are ready to use your phone or digital music player, just speak simple voice commands</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A06CA5E-8E0A-4F37-8880-70A457AC5B29}" type="slidenum">
              <a:rPr lang="zh-TW" altLang="en-US">
                <a:solidFill>
                  <a:srgbClr val="10253F"/>
                </a:solidFill>
                <a:latin typeface="Calibri" panose="020F0502020204030204" pitchFamily="34" charset="0"/>
              </a:rPr>
              <a:pPr eaLnBrk="1" hangingPunct="1"/>
              <a:t>128</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18651711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p:txBody>
          <a:bodyPr/>
          <a:lstStyle/>
          <a:p>
            <a:r>
              <a:rPr lang="en-US" altLang="zh-TW" smtClean="0"/>
              <a:t>Features(4/4)</a:t>
            </a:r>
            <a:endParaRPr lang="zh-TW" altLang="en-US" smtClean="0"/>
          </a:p>
        </p:txBody>
      </p:sp>
      <p:sp>
        <p:nvSpPr>
          <p:cNvPr id="3" name="內容版面配置區 2"/>
          <p:cNvSpPr>
            <a:spLocks noGrp="1"/>
          </p:cNvSpPr>
          <p:nvPr>
            <p:ph idx="1"/>
          </p:nvPr>
        </p:nvSpPr>
        <p:spPr/>
        <p:txBody>
          <a:bodyPr>
            <a:normAutofit fontScale="85000" lnSpcReduction="20000"/>
          </a:bodyPr>
          <a:lstStyle/>
          <a:p>
            <a:pPr>
              <a:buFont typeface="Arial" charset="0"/>
              <a:buChar char="•"/>
              <a:defRPr/>
            </a:pPr>
            <a:r>
              <a:rPr lang="en-US" altLang="zh-TW" dirty="0" smtClean="0"/>
              <a:t>Ring tone support</a:t>
            </a:r>
          </a:p>
          <a:p>
            <a:pPr lvl="1">
              <a:buFont typeface="Arial" charset="0"/>
              <a:buChar char="–"/>
              <a:defRPr/>
            </a:pPr>
            <a:r>
              <a:rPr lang="en-US" altLang="zh-TW" dirty="0" smtClean="0"/>
              <a:t>SYNC will play personal ring tones for supported phones. If you have configured unique ring tones to identify specific callers, SYNC automatically will play those, too.</a:t>
            </a:r>
          </a:p>
          <a:p>
            <a:pPr>
              <a:buFont typeface="Arial" charset="0"/>
              <a:buChar char="•"/>
              <a:defRPr/>
            </a:pPr>
            <a:r>
              <a:rPr lang="en-US" altLang="zh-TW" dirty="0" smtClean="0"/>
              <a:t>Automatic phonebook transfer</a:t>
            </a:r>
          </a:p>
          <a:p>
            <a:pPr lvl="1">
              <a:buFont typeface="Arial" charset="0"/>
              <a:buChar char="–"/>
              <a:defRPr/>
            </a:pPr>
            <a:r>
              <a:rPr lang="en-US" altLang="zh-TW" dirty="0" smtClean="0"/>
              <a:t>SYNC automatically and wirelessly will transfer all the names and numbers in a mobile phonebook</a:t>
            </a:r>
          </a:p>
          <a:p>
            <a:pPr>
              <a:buFont typeface="Arial" charset="0"/>
              <a:buChar char="•"/>
              <a:defRPr/>
            </a:pPr>
            <a:r>
              <a:rPr lang="en-US" altLang="zh-TW" dirty="0" smtClean="0"/>
              <a:t>Uninterrupted connections</a:t>
            </a:r>
          </a:p>
          <a:p>
            <a:pPr lvl="1">
              <a:buFont typeface="Arial" charset="0"/>
              <a:buChar char="–"/>
              <a:defRPr/>
            </a:pPr>
            <a:r>
              <a:rPr lang="en-US" altLang="zh-TW" dirty="0" smtClean="0"/>
              <a:t>No need to hang up in the middle of a cell phone call as you enter your vehicle. Simple touch the Telephone Button on the steering wheel, and SYNC instantly will connect to a Bluetooth phone.</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BF51C31-DBA0-4563-A876-6F84E2EC3CCF}" type="slidenum">
              <a:rPr lang="zh-TW" altLang="en-US">
                <a:solidFill>
                  <a:srgbClr val="10253F"/>
                </a:solidFill>
                <a:latin typeface="Calibri" panose="020F0502020204030204" pitchFamily="34" charset="0"/>
              </a:rPr>
              <a:pPr eaLnBrk="1" hangingPunct="1"/>
              <a:t>129</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5011026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SOCRADES Integration Architecture(SIA)</a:t>
            </a:r>
            <a:endParaRPr lang="zh-TW" altLang="en-US" sz="3600" dirty="0"/>
          </a:p>
        </p:txBody>
      </p:sp>
      <p:pic>
        <p:nvPicPr>
          <p:cNvPr id="7" name="內容版面配置區 6"/>
          <p:cNvPicPr>
            <a:picLocks noGrp="1" noChangeAspect="1"/>
          </p:cNvPicPr>
          <p:nvPr>
            <p:ph idx="1"/>
          </p:nvPr>
        </p:nvPicPr>
        <p:blipFill rotWithShape="1">
          <a:blip r:embed="rId3">
            <a:extLst>
              <a:ext uri="{28A0092B-C50C-407E-A947-70E740481C1C}">
                <a14:useLocalDpi xmlns:a14="http://schemas.microsoft.com/office/drawing/2010/main" val="0"/>
              </a:ext>
            </a:extLst>
          </a:blip>
          <a:srcRect b="42883"/>
          <a:stretch/>
        </p:blipFill>
        <p:spPr>
          <a:xfrm>
            <a:off x="2309731" y="1988840"/>
            <a:ext cx="4705904" cy="2051558"/>
          </a:xfrm>
        </p:spPr>
      </p:pic>
      <p:sp>
        <p:nvSpPr>
          <p:cNvPr id="3" name="文字方塊 2"/>
          <p:cNvSpPr txBox="1"/>
          <p:nvPr/>
        </p:nvSpPr>
        <p:spPr>
          <a:xfrm>
            <a:off x="1951706" y="4137452"/>
            <a:ext cx="6013313" cy="1338828"/>
          </a:xfrm>
          <a:prstGeom prst="rect">
            <a:avLst/>
          </a:prstGeom>
          <a:noFill/>
        </p:spPr>
        <p:txBody>
          <a:bodyPr wrap="none" rtlCol="0">
            <a:spAutoFit/>
          </a:bodyPr>
          <a:lstStyle/>
          <a:p>
            <a:r>
              <a:rPr lang="en-US" altLang="zh-TW" sz="1350" dirty="0"/>
              <a:t>Application Interface </a:t>
            </a:r>
            <a:r>
              <a:rPr lang="en-US" altLang="zh-TW" sz="1350" dirty="0" smtClean="0"/>
              <a:t>:</a:t>
            </a:r>
            <a:r>
              <a:rPr lang="zh-TW" altLang="en-US" sz="1350" dirty="0" smtClean="0"/>
              <a:t> </a:t>
            </a:r>
            <a:endParaRPr lang="en-US" altLang="zh-TW" sz="1350" dirty="0"/>
          </a:p>
          <a:p>
            <a:endParaRPr lang="en-US" altLang="zh-TW" sz="1350" dirty="0"/>
          </a:p>
          <a:p>
            <a:r>
              <a:rPr lang="en-US" altLang="zh-TW" sz="1350" dirty="0"/>
              <a:t>Enables the interaction with traditional enterprise systems and </a:t>
            </a:r>
            <a:r>
              <a:rPr lang="en-US" altLang="zh-TW" sz="1350" dirty="0" smtClean="0"/>
              <a:t>other </a:t>
            </a:r>
            <a:r>
              <a:rPr lang="en-US" altLang="zh-TW" sz="1350" dirty="0"/>
              <a:t>applications. </a:t>
            </a:r>
          </a:p>
          <a:p>
            <a:endParaRPr lang="en-US" altLang="zh-TW" sz="1350" dirty="0"/>
          </a:p>
          <a:p>
            <a:r>
              <a:rPr lang="en-US" altLang="zh-TW" sz="1350" dirty="0"/>
              <a:t>It acts as the glue for integrating the industrial devices, and their data and </a:t>
            </a:r>
          </a:p>
          <a:p>
            <a:r>
              <a:rPr lang="en-US" altLang="zh-TW" sz="1350" dirty="0"/>
              <a:t>functionalities with enterprise </a:t>
            </a:r>
            <a:r>
              <a:rPr lang="en-US" altLang="zh-TW" sz="1350" dirty="0" smtClean="0"/>
              <a:t>repository </a:t>
            </a:r>
            <a:r>
              <a:rPr lang="en-US" altLang="zh-TW" sz="1350" dirty="0"/>
              <a:t>and traditional information stores.</a:t>
            </a:r>
            <a:endParaRPr lang="zh-TW" altLang="en-US" sz="1350" dirty="0"/>
          </a:p>
        </p:txBody>
      </p:sp>
      <p:sp>
        <p:nvSpPr>
          <p:cNvPr id="8" name="矩形 7"/>
          <p:cNvSpPr/>
          <p:nvPr/>
        </p:nvSpPr>
        <p:spPr>
          <a:xfrm>
            <a:off x="2391674" y="2604100"/>
            <a:ext cx="336431" cy="433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0" name="肘形接點 9"/>
          <p:cNvCxnSpPr>
            <a:stCxn id="8" idx="1"/>
          </p:cNvCxnSpPr>
          <p:nvPr/>
        </p:nvCxnSpPr>
        <p:spPr>
          <a:xfrm rot="10800000" flipV="1">
            <a:off x="2061717" y="2820838"/>
            <a:ext cx="329959" cy="1310144"/>
          </a:xfrm>
          <a:prstGeom prst="bentConnector2">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5" name="投影片編號版面配置區 4"/>
          <p:cNvSpPr>
            <a:spLocks noGrp="1"/>
          </p:cNvSpPr>
          <p:nvPr>
            <p:ph type="sldNum" sz="quarter" idx="4"/>
          </p:nvPr>
        </p:nvSpPr>
        <p:spPr/>
        <p:txBody>
          <a:bodyPr/>
          <a:lstStyle/>
          <a:p>
            <a:fld id="{BC71E80C-9635-473D-9F26-B779060F2DD3}" type="slidenum">
              <a:rPr lang="zh-TW" altLang="en-US" smtClean="0"/>
              <a:t>13</a:t>
            </a:fld>
            <a:endParaRPr lang="zh-TW" altLang="en-US"/>
          </a:p>
        </p:txBody>
      </p:sp>
    </p:spTree>
    <p:extLst>
      <p:ext uri="{BB962C8B-B14F-4D97-AF65-F5344CB8AC3E}">
        <p14:creationId xmlns:p14="http://schemas.microsoft.com/office/powerpoint/2010/main" val="15220063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p:cNvSpPr>
          <p:nvPr>
            <p:ph type="title"/>
          </p:nvPr>
        </p:nvSpPr>
        <p:spPr/>
        <p:txBody>
          <a:bodyPr/>
          <a:lstStyle/>
          <a:p>
            <a:r>
              <a:rPr lang="en-US" altLang="zh-TW" dirty="0" smtClean="0"/>
              <a:t>GM OnStar versus Ford SYNC</a:t>
            </a:r>
            <a:endParaRPr lang="zh-TW" altLang="en-US" dirty="0" smtClean="0"/>
          </a:p>
        </p:txBody>
      </p:sp>
      <p:sp>
        <p:nvSpPr>
          <p:cNvPr id="3" name="內容版面配置區 2"/>
          <p:cNvSpPr>
            <a:spLocks noGrp="1"/>
          </p:cNvSpPr>
          <p:nvPr>
            <p:ph idx="1"/>
          </p:nvPr>
        </p:nvSpPr>
        <p:spPr/>
        <p:txBody>
          <a:bodyPr>
            <a:normAutofit fontScale="77500" lnSpcReduction="20000"/>
          </a:bodyPr>
          <a:lstStyle/>
          <a:p>
            <a:pPr>
              <a:buFont typeface="Arial" charset="0"/>
              <a:buChar char="•"/>
              <a:defRPr/>
            </a:pPr>
            <a:r>
              <a:rPr lang="en-US" altLang="zh-TW" dirty="0" smtClean="0"/>
              <a:t>OnStar has a phone built-in to user’s vehicle </a:t>
            </a:r>
            <a:r>
              <a:rPr lang="en-US" altLang="zh-TW" dirty="0"/>
              <a:t>s</a:t>
            </a:r>
            <a:r>
              <a:rPr lang="en-US" altLang="zh-CN" dirty="0" smtClean="0"/>
              <a:t>o u</a:t>
            </a:r>
            <a:r>
              <a:rPr lang="en-US" altLang="zh-TW" dirty="0" smtClean="0"/>
              <a:t>ser can leave his/her cell phone at home; Sync is a voice-activated bridge between user and user’s smartphone while driving</a:t>
            </a:r>
          </a:p>
          <a:p>
            <a:pPr>
              <a:buFont typeface="Arial" charset="0"/>
              <a:buChar char="•"/>
              <a:defRPr/>
            </a:pPr>
            <a:r>
              <a:rPr lang="en-US" altLang="zh-TW" dirty="0" smtClean="0"/>
              <a:t>OnStar gives customers live support with navigation and emergency assistance while with Ford the only thing standing-by is Sync software</a:t>
            </a:r>
          </a:p>
          <a:p>
            <a:pPr>
              <a:buFont typeface="Arial" charset="0"/>
              <a:buChar char="•"/>
              <a:defRPr/>
            </a:pPr>
            <a:r>
              <a:rPr lang="en-US" altLang="zh-TW" dirty="0" smtClean="0"/>
              <a:t>OnStar system comes with built-in GPS capability so in the event of a crash, operators at GM are notified and already know user’s exact location. But Sync relies on user’s cell phone, if it doesn’t have GPS capabilities, the user can only depend on 911 to triangulate the location.</a:t>
            </a:r>
            <a:endParaRPr lang="zh-TW" altLang="en-US" dirty="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A96AAE4-5C1E-4256-BBC6-D8C01D163B08}" type="slidenum">
              <a:rPr lang="zh-TW" altLang="en-US">
                <a:solidFill>
                  <a:srgbClr val="10253F"/>
                </a:solidFill>
                <a:latin typeface="Calibri" panose="020F0502020204030204" pitchFamily="34" charset="0"/>
              </a:rPr>
              <a:pPr eaLnBrk="1" hangingPunct="1"/>
              <a:t>130</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71880516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539552" y="385007"/>
            <a:ext cx="8229600" cy="1143000"/>
          </a:xfrm>
        </p:spPr>
        <p:txBody>
          <a:bodyPr/>
          <a:lstStyle/>
          <a:p>
            <a:r>
              <a:rPr lang="en-US" altLang="en-US" dirty="0" smtClean="0">
                <a:solidFill>
                  <a:srgbClr val="FF0000"/>
                </a:solidFill>
                <a:ea typeface="新細明體" panose="02020500000000000000" pitchFamily="18" charset="-120"/>
              </a:rPr>
              <a:t>Summary</a:t>
            </a:r>
          </a:p>
        </p:txBody>
      </p:sp>
      <p:sp>
        <p:nvSpPr>
          <p:cNvPr id="133123" name="Content Placeholder 2"/>
          <p:cNvSpPr>
            <a:spLocks noGrp="1"/>
          </p:cNvSpPr>
          <p:nvPr>
            <p:ph idx="1"/>
          </p:nvPr>
        </p:nvSpPr>
        <p:spPr>
          <a:xfrm>
            <a:off x="468313" y="1628800"/>
            <a:ext cx="8229600" cy="4525963"/>
          </a:xfrm>
        </p:spPr>
        <p:txBody>
          <a:bodyPr>
            <a:normAutofit fontScale="77500" lnSpcReduction="20000"/>
          </a:bodyPr>
          <a:lstStyle/>
          <a:p>
            <a:r>
              <a:rPr lang="en-US" altLang="en-US" sz="2800" dirty="0" smtClean="0">
                <a:ea typeface="新細明體" panose="02020500000000000000" pitchFamily="18" charset="-120"/>
              </a:rPr>
              <a:t>Six key </a:t>
            </a:r>
            <a:r>
              <a:rPr lang="en-US" altLang="en-US" sz="2800" dirty="0" err="1" smtClean="0">
                <a:ea typeface="新細明體" panose="02020500000000000000" pitchFamily="18" charset="-120"/>
              </a:rPr>
              <a:t>IoT</a:t>
            </a:r>
            <a:r>
              <a:rPr lang="en-US" altLang="en-US" sz="2800" dirty="0" smtClean="0">
                <a:ea typeface="新細明體" panose="02020500000000000000" pitchFamily="18" charset="-120"/>
              </a:rPr>
              <a:t>/M2M applications are covered in this unit.   Major issues exist on each application.</a:t>
            </a:r>
          </a:p>
          <a:p>
            <a:pPr marL="914400" lvl="1" indent="-457200">
              <a:buFont typeface="+mj-lt"/>
              <a:buAutoNum type="arabicPeriod"/>
            </a:pPr>
            <a:r>
              <a:rPr lang="en-US" altLang="en-US" sz="2400" dirty="0" smtClean="0">
                <a:ea typeface="新細明體" panose="02020500000000000000" pitchFamily="18" charset="-120"/>
              </a:rPr>
              <a:t>Industrial Automation: Integration of OT (Operation Technology) and IT (Information Technology).  Will require cross disciplinary collaboration and expertise.</a:t>
            </a:r>
          </a:p>
          <a:p>
            <a:pPr marL="914400" lvl="1" indent="-457200">
              <a:buFont typeface="+mj-lt"/>
              <a:buAutoNum type="arabicPeriod"/>
            </a:pPr>
            <a:r>
              <a:rPr lang="en-US" altLang="en-US" sz="2400" dirty="0">
                <a:ea typeface="新細明體" panose="02020500000000000000" pitchFamily="18" charset="-120"/>
              </a:rPr>
              <a:t>Smart Grid: Huge investment required to upgrade the existing power grid.   However, will be revolutionary in terms of energy management.</a:t>
            </a:r>
          </a:p>
          <a:p>
            <a:pPr marL="914400" lvl="1" indent="-457200">
              <a:buFont typeface="+mj-lt"/>
              <a:buAutoNum type="arabicPeriod"/>
            </a:pPr>
            <a:r>
              <a:rPr lang="en-US" altLang="en-US" sz="2400" dirty="0" smtClean="0">
                <a:ea typeface="新細明體" panose="02020500000000000000" pitchFamily="18" charset="-120"/>
              </a:rPr>
              <a:t>eHealth: Liability issues. However, increasingly important due to aging population.</a:t>
            </a:r>
          </a:p>
          <a:p>
            <a:pPr marL="914400" lvl="1" indent="-457200">
              <a:buFont typeface="+mj-lt"/>
              <a:buAutoNum type="arabicPeriod"/>
            </a:pPr>
            <a:r>
              <a:rPr lang="en-US" altLang="en-US" sz="2400" dirty="0" smtClean="0">
                <a:ea typeface="新細明體" panose="02020500000000000000" pitchFamily="18" charset="-120"/>
              </a:rPr>
              <a:t>Smart Home: Lack of a unified standard for all home applications.  Nevertheless, one of the most promising applications in the near term.</a:t>
            </a:r>
          </a:p>
          <a:p>
            <a:pPr marL="914400" lvl="1" indent="-457200">
              <a:buFont typeface="+mj-lt"/>
              <a:buAutoNum type="arabicPeriod"/>
            </a:pPr>
            <a:r>
              <a:rPr lang="en-US" altLang="en-US" sz="2400" dirty="0" smtClean="0">
                <a:ea typeface="新細明體" panose="02020500000000000000" pitchFamily="18" charset="-120"/>
              </a:rPr>
              <a:t>Smart City: There are multiple roles</a:t>
            </a:r>
            <a:r>
              <a:rPr lang="en-US" altLang="en-US" sz="2400" dirty="0">
                <a:ea typeface="新細明體" panose="02020500000000000000" pitchFamily="18" charset="-120"/>
              </a:rPr>
              <a:t>, </a:t>
            </a:r>
            <a:r>
              <a:rPr lang="en-US" altLang="en-US" sz="2400" dirty="0" smtClean="0">
                <a:ea typeface="新細明體" panose="02020500000000000000" pitchFamily="18" charset="-120"/>
              </a:rPr>
              <a:t>actors and engagement thus </a:t>
            </a:r>
            <a:r>
              <a:rPr lang="en-US" altLang="en-US" sz="2400" dirty="0">
                <a:ea typeface="新細明體" panose="02020500000000000000" pitchFamily="18" charset="-120"/>
              </a:rPr>
              <a:t>it involves </a:t>
            </a:r>
            <a:r>
              <a:rPr lang="en-US" altLang="en-US" sz="2400" dirty="0" smtClean="0">
                <a:ea typeface="新細明體" panose="02020500000000000000" pitchFamily="18" charset="-120"/>
              </a:rPr>
              <a:t>very large scope </a:t>
            </a:r>
            <a:r>
              <a:rPr lang="en-US" altLang="en-US" sz="2400" dirty="0">
                <a:ea typeface="新細明體" panose="02020500000000000000" pitchFamily="18" charset="-120"/>
              </a:rPr>
              <a:t>and </a:t>
            </a:r>
            <a:r>
              <a:rPr lang="en-US" altLang="en-US" sz="2400" dirty="0" smtClean="0">
                <a:ea typeface="新細明體" panose="02020500000000000000" pitchFamily="18" charset="-120"/>
              </a:rPr>
              <a:t>complexity.</a:t>
            </a:r>
          </a:p>
          <a:p>
            <a:pPr marL="914400" lvl="1" indent="-457200">
              <a:buFont typeface="+mj-lt"/>
              <a:buAutoNum type="arabicPeriod"/>
            </a:pPr>
            <a:r>
              <a:rPr lang="en-US" altLang="en-US" sz="2400" dirty="0" smtClean="0">
                <a:ea typeface="新細明體" panose="02020500000000000000" pitchFamily="18" charset="-120"/>
              </a:rPr>
              <a:t>Connected Car: GM and FORD have achieved good success.    However, more applications are required to create momentum.</a:t>
            </a:r>
          </a:p>
          <a:p>
            <a:pPr lvl="1"/>
            <a:endParaRPr lang="en-US" altLang="en-US" dirty="0" smtClean="0">
              <a:ea typeface="新細明體" panose="02020500000000000000" pitchFamily="18" charset="-120"/>
            </a:endParaRPr>
          </a:p>
          <a:p>
            <a:endParaRPr lang="en-US" altLang="en-US" dirty="0" smtClean="0">
              <a:ea typeface="新細明體" panose="02020500000000000000" pitchFamily="18" charset="-12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43BBB1D-8CE8-4418-A27D-4CB5B80166DA}" type="slidenum">
              <a:rPr lang="zh-TW" altLang="en-US">
                <a:solidFill>
                  <a:srgbClr val="10253F"/>
                </a:solidFill>
                <a:latin typeface="Calibri" panose="020F0502020204030204" pitchFamily="34" charset="0"/>
              </a:rPr>
              <a:pPr eaLnBrk="1" hangingPunct="1"/>
              <a:t>131</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441625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SOCRADES Integration Architecture(SIA)</a:t>
            </a:r>
            <a:endParaRPr lang="zh-TW" altLang="en-US" sz="3600" dirty="0"/>
          </a:p>
        </p:txBody>
      </p:sp>
      <p:pic>
        <p:nvPicPr>
          <p:cNvPr id="7" name="內容版面配置區 6"/>
          <p:cNvPicPr>
            <a:picLocks noGrp="1" noChangeAspect="1"/>
          </p:cNvPicPr>
          <p:nvPr>
            <p:ph idx="1"/>
          </p:nvPr>
        </p:nvPicPr>
        <p:blipFill rotWithShape="1">
          <a:blip r:embed="rId3">
            <a:extLst>
              <a:ext uri="{28A0092B-C50C-407E-A947-70E740481C1C}">
                <a14:useLocalDpi xmlns:a14="http://schemas.microsoft.com/office/drawing/2010/main" val="0"/>
              </a:ext>
            </a:extLst>
          </a:blip>
          <a:srcRect b="42883"/>
          <a:stretch/>
        </p:blipFill>
        <p:spPr>
          <a:xfrm>
            <a:off x="2281492" y="1976529"/>
            <a:ext cx="4734143" cy="2063869"/>
          </a:xfrm>
        </p:spPr>
      </p:pic>
      <p:sp>
        <p:nvSpPr>
          <p:cNvPr id="3" name="文字方塊 2"/>
          <p:cNvSpPr txBox="1"/>
          <p:nvPr/>
        </p:nvSpPr>
        <p:spPr>
          <a:xfrm>
            <a:off x="1951706" y="4137453"/>
            <a:ext cx="4982261" cy="923330"/>
          </a:xfrm>
          <a:prstGeom prst="rect">
            <a:avLst/>
          </a:prstGeom>
          <a:noFill/>
        </p:spPr>
        <p:txBody>
          <a:bodyPr wrap="none" rtlCol="0">
            <a:spAutoFit/>
          </a:bodyPr>
          <a:lstStyle/>
          <a:p>
            <a:r>
              <a:rPr lang="en-US" altLang="zh-TW" sz="1350" dirty="0"/>
              <a:t>Service </a:t>
            </a:r>
            <a:r>
              <a:rPr lang="en-US" altLang="zh-TW" sz="1350" dirty="0" smtClean="0"/>
              <a:t>Management :</a:t>
            </a:r>
            <a:r>
              <a:rPr lang="zh-TW" altLang="en-US" sz="1350" dirty="0" smtClean="0"/>
              <a:t> </a:t>
            </a:r>
            <a:endParaRPr lang="en-US" altLang="zh-TW" sz="1350" dirty="0"/>
          </a:p>
          <a:p>
            <a:endParaRPr lang="en-US" altLang="zh-TW" sz="1350" dirty="0"/>
          </a:p>
          <a:p>
            <a:r>
              <a:rPr lang="en-US" altLang="zh-TW" sz="1350" dirty="0"/>
              <a:t>In order to ease the integration in traditional enterprise landscapes. </a:t>
            </a:r>
          </a:p>
          <a:p>
            <a:endParaRPr lang="en-US" altLang="zh-TW" sz="1350" dirty="0"/>
          </a:p>
        </p:txBody>
      </p:sp>
      <p:sp>
        <p:nvSpPr>
          <p:cNvPr id="8" name="矩形 7"/>
          <p:cNvSpPr/>
          <p:nvPr/>
        </p:nvSpPr>
        <p:spPr>
          <a:xfrm>
            <a:off x="2391674" y="3095782"/>
            <a:ext cx="336431" cy="433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0" name="肘形接點 9"/>
          <p:cNvCxnSpPr>
            <a:stCxn id="8" idx="1"/>
          </p:cNvCxnSpPr>
          <p:nvPr/>
        </p:nvCxnSpPr>
        <p:spPr>
          <a:xfrm rot="10800000" flipV="1">
            <a:off x="2061719" y="3312521"/>
            <a:ext cx="329957" cy="824931"/>
          </a:xfrm>
          <a:prstGeom prst="bentConnector2">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5" name="投影片編號版面配置區 4"/>
          <p:cNvSpPr>
            <a:spLocks noGrp="1"/>
          </p:cNvSpPr>
          <p:nvPr>
            <p:ph type="sldNum" sz="quarter" idx="4"/>
          </p:nvPr>
        </p:nvSpPr>
        <p:spPr/>
        <p:txBody>
          <a:bodyPr/>
          <a:lstStyle/>
          <a:p>
            <a:fld id="{BC71E80C-9635-473D-9F26-B779060F2DD3}" type="slidenum">
              <a:rPr lang="zh-TW" altLang="en-US" smtClean="0"/>
              <a:t>14</a:t>
            </a:fld>
            <a:endParaRPr lang="zh-TW" altLang="en-US"/>
          </a:p>
        </p:txBody>
      </p:sp>
    </p:spTree>
    <p:extLst>
      <p:ext uri="{BB962C8B-B14F-4D97-AF65-F5344CB8AC3E}">
        <p14:creationId xmlns:p14="http://schemas.microsoft.com/office/powerpoint/2010/main" val="2238633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idx="1"/>
          </p:nvPr>
        </p:nvPicPr>
        <p:blipFill rotWithShape="1">
          <a:blip r:embed="rId3">
            <a:extLst>
              <a:ext uri="{28A0092B-C50C-407E-A947-70E740481C1C}">
                <a14:useLocalDpi xmlns:a14="http://schemas.microsoft.com/office/drawing/2010/main" val="0"/>
              </a:ext>
            </a:extLst>
          </a:blip>
          <a:srcRect b="42883"/>
          <a:stretch/>
        </p:blipFill>
        <p:spPr>
          <a:xfrm>
            <a:off x="2281492" y="1976529"/>
            <a:ext cx="4734143" cy="2063869"/>
          </a:xfrm>
        </p:spPr>
      </p:pic>
      <p:sp>
        <p:nvSpPr>
          <p:cNvPr id="3" name="文字方塊 2"/>
          <p:cNvSpPr txBox="1"/>
          <p:nvPr/>
        </p:nvSpPr>
        <p:spPr>
          <a:xfrm>
            <a:off x="1951706" y="4137453"/>
            <a:ext cx="3429272" cy="715581"/>
          </a:xfrm>
          <a:prstGeom prst="rect">
            <a:avLst/>
          </a:prstGeom>
          <a:noFill/>
        </p:spPr>
        <p:txBody>
          <a:bodyPr wrap="none" rtlCol="0">
            <a:spAutoFit/>
          </a:bodyPr>
          <a:lstStyle/>
          <a:p>
            <a:r>
              <a:rPr lang="en-US" altLang="zh-TW" sz="1350" dirty="0"/>
              <a:t>Device </a:t>
            </a:r>
            <a:r>
              <a:rPr lang="en-US" altLang="zh-TW" sz="1350" dirty="0" smtClean="0"/>
              <a:t>Management</a:t>
            </a:r>
            <a:r>
              <a:rPr lang="zh-TW" altLang="en-US" sz="1350" dirty="0"/>
              <a:t> </a:t>
            </a:r>
            <a:r>
              <a:rPr lang="en-US" altLang="zh-TW" sz="1350" dirty="0" smtClean="0"/>
              <a:t>:</a:t>
            </a:r>
            <a:endParaRPr lang="en-US" altLang="zh-TW" sz="1350" dirty="0"/>
          </a:p>
          <a:p>
            <a:endParaRPr lang="en-US" altLang="zh-TW" sz="1350" dirty="0"/>
          </a:p>
          <a:p>
            <a:r>
              <a:rPr lang="en-US" altLang="zh-TW" sz="1350" dirty="0"/>
              <a:t>Includes monitoring and inventory of devices. </a:t>
            </a:r>
          </a:p>
        </p:txBody>
      </p:sp>
      <p:sp>
        <p:nvSpPr>
          <p:cNvPr id="8" name="矩形 7"/>
          <p:cNvSpPr/>
          <p:nvPr/>
        </p:nvSpPr>
        <p:spPr>
          <a:xfrm>
            <a:off x="2391674" y="3574525"/>
            <a:ext cx="336431" cy="4334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0" name="肘形接點 9"/>
          <p:cNvCxnSpPr>
            <a:stCxn id="8" idx="1"/>
          </p:cNvCxnSpPr>
          <p:nvPr/>
        </p:nvCxnSpPr>
        <p:spPr>
          <a:xfrm rot="10800000" flipV="1">
            <a:off x="2061719" y="3791264"/>
            <a:ext cx="329957" cy="346189"/>
          </a:xfrm>
          <a:prstGeom prst="bentConnector2">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9" name="標題 8"/>
          <p:cNvSpPr>
            <a:spLocks noGrp="1"/>
          </p:cNvSpPr>
          <p:nvPr>
            <p:ph type="title"/>
          </p:nvPr>
        </p:nvSpPr>
        <p:spPr/>
        <p:txBody>
          <a:bodyPr/>
          <a:lstStyle/>
          <a:p>
            <a:r>
              <a:rPr lang="en-US" altLang="zh-TW" sz="3600" dirty="0"/>
              <a:t>SOCRADES Integration Architecture(SIA)</a:t>
            </a:r>
            <a:endParaRPr lang="zh-TW" altLang="en-US" dirty="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15</a:t>
            </a:fld>
            <a:endParaRPr lang="zh-TW" altLang="en-US"/>
          </a:p>
        </p:txBody>
      </p:sp>
    </p:spTree>
    <p:extLst>
      <p:ext uri="{BB962C8B-B14F-4D97-AF65-F5344CB8AC3E}">
        <p14:creationId xmlns:p14="http://schemas.microsoft.com/office/powerpoint/2010/main" val="1650579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SOCRADES Integration Architecture(SIA)</a:t>
            </a:r>
            <a:endParaRPr lang="zh-TW" altLang="en-US" sz="3600" dirty="0"/>
          </a:p>
        </p:txBody>
      </p:sp>
      <p:pic>
        <p:nvPicPr>
          <p:cNvPr id="7" name="內容版面配置區 6"/>
          <p:cNvPicPr>
            <a:picLocks noGrp="1" noChangeAspect="1"/>
          </p:cNvPicPr>
          <p:nvPr>
            <p:ph idx="1"/>
          </p:nvPr>
        </p:nvPicPr>
        <p:blipFill rotWithShape="1">
          <a:blip r:embed="rId3">
            <a:extLst>
              <a:ext uri="{28A0092B-C50C-407E-A947-70E740481C1C}">
                <a14:useLocalDpi xmlns:a14="http://schemas.microsoft.com/office/drawing/2010/main" val="0"/>
              </a:ext>
            </a:extLst>
          </a:blip>
          <a:srcRect t="61593"/>
          <a:stretch/>
        </p:blipFill>
        <p:spPr>
          <a:xfrm>
            <a:off x="2281492" y="4202143"/>
            <a:ext cx="4734143" cy="1387775"/>
          </a:xfrm>
        </p:spPr>
      </p:pic>
      <p:sp>
        <p:nvSpPr>
          <p:cNvPr id="16" name="文字方塊 15"/>
          <p:cNvSpPr txBox="1"/>
          <p:nvPr/>
        </p:nvSpPr>
        <p:spPr>
          <a:xfrm>
            <a:off x="3071005" y="2472517"/>
            <a:ext cx="5565626" cy="1754326"/>
          </a:xfrm>
          <a:prstGeom prst="rect">
            <a:avLst/>
          </a:prstGeom>
          <a:noFill/>
        </p:spPr>
        <p:txBody>
          <a:bodyPr wrap="none" rtlCol="0">
            <a:spAutoFit/>
          </a:bodyPr>
          <a:lstStyle/>
          <a:p>
            <a:r>
              <a:rPr lang="en-US" altLang="zh-TW" sz="1350" dirty="0"/>
              <a:t>Platform </a:t>
            </a:r>
            <a:r>
              <a:rPr lang="en-US" altLang="zh-TW" sz="1350" dirty="0" smtClean="0"/>
              <a:t>Abstraction</a:t>
            </a:r>
            <a:r>
              <a:rPr lang="zh-TW" altLang="en-US" sz="1350" dirty="0"/>
              <a:t> </a:t>
            </a:r>
            <a:r>
              <a:rPr lang="en-US" altLang="zh-TW" sz="1350" dirty="0" smtClean="0"/>
              <a:t>:</a:t>
            </a:r>
            <a:endParaRPr lang="en-US" altLang="zh-TW" sz="1350" dirty="0"/>
          </a:p>
          <a:p>
            <a:endParaRPr lang="en-US" altLang="zh-TW" sz="1350" dirty="0"/>
          </a:p>
          <a:p>
            <a:r>
              <a:rPr lang="en-US" altLang="zh-TW" sz="1350" dirty="0"/>
              <a:t>Enables the abstraction of all devices independent of </a:t>
            </a:r>
          </a:p>
          <a:p>
            <a:r>
              <a:rPr lang="en-US" altLang="zh-TW" sz="1350" dirty="0"/>
              <a:t>whether they natively support WS or not, </a:t>
            </a:r>
          </a:p>
          <a:p>
            <a:r>
              <a:rPr lang="en-US" altLang="zh-TW" sz="1350" dirty="0"/>
              <a:t>to be wrapped and represented as services on the higher systems.</a:t>
            </a:r>
          </a:p>
          <a:p>
            <a:endParaRPr lang="en-US" altLang="zh-TW" sz="1350" dirty="0"/>
          </a:p>
          <a:p>
            <a:r>
              <a:rPr lang="en-US" altLang="zh-TW" sz="1350" dirty="0"/>
              <a:t>This layer also provides a unified view on remotely </a:t>
            </a:r>
            <a:r>
              <a:rPr lang="en-US" altLang="zh-TW" sz="1350" dirty="0" smtClean="0"/>
              <a:t>installing or updating </a:t>
            </a:r>
            <a:r>
              <a:rPr lang="en-US" altLang="zh-TW" sz="1350" dirty="0"/>
              <a:t>the </a:t>
            </a:r>
          </a:p>
          <a:p>
            <a:r>
              <a:rPr lang="en-US" altLang="zh-TW" sz="1350" dirty="0"/>
              <a:t>software that runs on devices</a:t>
            </a:r>
            <a:endParaRPr lang="zh-TW" altLang="en-US" sz="1350" dirty="0"/>
          </a:p>
        </p:txBody>
      </p:sp>
      <p:grpSp>
        <p:nvGrpSpPr>
          <p:cNvPr id="32" name="群組 31"/>
          <p:cNvGrpSpPr/>
          <p:nvPr/>
        </p:nvGrpSpPr>
        <p:grpSpPr>
          <a:xfrm>
            <a:off x="2391675" y="3872185"/>
            <a:ext cx="627570" cy="815149"/>
            <a:chOff x="1664900" y="4019912"/>
            <a:chExt cx="836760" cy="1086865"/>
          </a:xfrm>
        </p:grpSpPr>
        <p:sp>
          <p:nvSpPr>
            <p:cNvPr id="8" name="矩形 7"/>
            <p:cNvSpPr/>
            <p:nvPr/>
          </p:nvSpPr>
          <p:spPr>
            <a:xfrm>
              <a:off x="1664900" y="4528807"/>
              <a:ext cx="448574" cy="57797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8" name="肘形接點 17"/>
            <p:cNvCxnSpPr/>
            <p:nvPr/>
          </p:nvCxnSpPr>
          <p:spPr>
            <a:xfrm rot="10800000" flipH="1">
              <a:off x="1664900" y="4019912"/>
              <a:ext cx="836760" cy="815135"/>
            </a:xfrm>
            <a:prstGeom prst="bentConnector3">
              <a:avLst>
                <a:gd name="adj1" fmla="val -30413"/>
              </a:avLst>
            </a:prstGeom>
            <a:ln w="38100">
              <a:tailEnd type="arrow"/>
            </a:ln>
          </p:spPr>
          <p:style>
            <a:lnRef idx="1">
              <a:schemeClr val="accent2"/>
            </a:lnRef>
            <a:fillRef idx="0">
              <a:schemeClr val="accent2"/>
            </a:fillRef>
            <a:effectRef idx="0">
              <a:schemeClr val="accent2"/>
            </a:effectRef>
            <a:fontRef idx="minor">
              <a:schemeClr val="tx1"/>
            </a:fontRef>
          </p:style>
        </p:cxnSp>
      </p:grpSp>
      <p:sp>
        <p:nvSpPr>
          <p:cNvPr id="3" name="投影片編號版面配置區 2"/>
          <p:cNvSpPr>
            <a:spLocks noGrp="1"/>
          </p:cNvSpPr>
          <p:nvPr>
            <p:ph type="sldNum" sz="quarter" idx="4"/>
          </p:nvPr>
        </p:nvSpPr>
        <p:spPr/>
        <p:txBody>
          <a:bodyPr/>
          <a:lstStyle/>
          <a:p>
            <a:fld id="{BC71E80C-9635-473D-9F26-B779060F2DD3}" type="slidenum">
              <a:rPr lang="zh-TW" altLang="en-US" smtClean="0"/>
              <a:t>16</a:t>
            </a:fld>
            <a:endParaRPr lang="zh-TW" altLang="en-US"/>
          </a:p>
        </p:txBody>
      </p:sp>
    </p:spTree>
    <p:extLst>
      <p:ext uri="{BB962C8B-B14F-4D97-AF65-F5344CB8AC3E}">
        <p14:creationId xmlns:p14="http://schemas.microsoft.com/office/powerpoint/2010/main" val="3433134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SOCRADES Integration Architecture(SIA)</a:t>
            </a:r>
            <a:endParaRPr lang="zh-TW" altLang="en-US" sz="3600" dirty="0"/>
          </a:p>
        </p:txBody>
      </p:sp>
      <p:pic>
        <p:nvPicPr>
          <p:cNvPr id="7" name="內容版面配置區 6"/>
          <p:cNvPicPr>
            <a:picLocks noGrp="1" noChangeAspect="1"/>
          </p:cNvPicPr>
          <p:nvPr>
            <p:ph idx="1"/>
          </p:nvPr>
        </p:nvPicPr>
        <p:blipFill rotWithShape="1">
          <a:blip r:embed="rId3">
            <a:extLst>
              <a:ext uri="{28A0092B-C50C-407E-A947-70E740481C1C}">
                <a14:useLocalDpi xmlns:a14="http://schemas.microsoft.com/office/drawing/2010/main" val="0"/>
              </a:ext>
            </a:extLst>
          </a:blip>
          <a:srcRect t="61593"/>
          <a:stretch/>
        </p:blipFill>
        <p:spPr>
          <a:xfrm>
            <a:off x="2281492" y="4202143"/>
            <a:ext cx="4734143" cy="1387775"/>
          </a:xfrm>
        </p:spPr>
      </p:pic>
      <p:sp>
        <p:nvSpPr>
          <p:cNvPr id="16" name="文字方塊 15"/>
          <p:cNvSpPr txBox="1"/>
          <p:nvPr/>
        </p:nvSpPr>
        <p:spPr>
          <a:xfrm>
            <a:off x="3071006" y="2472518"/>
            <a:ext cx="4611199" cy="1546577"/>
          </a:xfrm>
          <a:prstGeom prst="rect">
            <a:avLst/>
          </a:prstGeom>
          <a:noFill/>
        </p:spPr>
        <p:txBody>
          <a:bodyPr wrap="none" rtlCol="0">
            <a:spAutoFit/>
          </a:bodyPr>
          <a:lstStyle/>
          <a:p>
            <a:r>
              <a:rPr lang="en-US" altLang="zh-TW" sz="1350" dirty="0"/>
              <a:t>Devices &amp; </a:t>
            </a:r>
            <a:r>
              <a:rPr lang="en-US" altLang="zh-TW" sz="1350" dirty="0" smtClean="0"/>
              <a:t>Protocols</a:t>
            </a:r>
            <a:r>
              <a:rPr lang="zh-TW" altLang="en-US" sz="1350" dirty="0"/>
              <a:t> </a:t>
            </a:r>
            <a:r>
              <a:rPr lang="en-US" altLang="zh-TW" sz="1350" dirty="0" smtClean="0"/>
              <a:t>:</a:t>
            </a:r>
            <a:endParaRPr lang="en-US" altLang="zh-TW" sz="1350" dirty="0"/>
          </a:p>
          <a:p>
            <a:endParaRPr lang="en-US" altLang="zh-TW" sz="1350" dirty="0"/>
          </a:p>
          <a:p>
            <a:r>
              <a:rPr lang="en-US" altLang="zh-TW" sz="1350" dirty="0"/>
              <a:t>Include the actual devices that connect over multiple protocols</a:t>
            </a:r>
          </a:p>
          <a:p>
            <a:r>
              <a:rPr lang="en-US" altLang="zh-TW" sz="1350" dirty="0"/>
              <a:t>to the infrastructure.</a:t>
            </a:r>
          </a:p>
          <a:p>
            <a:endParaRPr lang="en-US" altLang="zh-TW" sz="1350" dirty="0"/>
          </a:p>
          <a:p>
            <a:r>
              <a:rPr lang="en-US" altLang="zh-TW" sz="1350" dirty="0"/>
              <a:t>The respective </a:t>
            </a:r>
            <a:r>
              <a:rPr lang="en-US" altLang="zh-TW" sz="1350" dirty="0" smtClean="0"/>
              <a:t>plugins need </a:t>
            </a:r>
            <a:r>
              <a:rPr lang="en-US" altLang="zh-TW" sz="1350" dirty="0"/>
              <a:t>to be in place so that </a:t>
            </a:r>
          </a:p>
          <a:p>
            <a:r>
              <a:rPr lang="en-US" altLang="zh-TW" sz="1350" dirty="0"/>
              <a:t>they can be seamlessly integrated to SIA.</a:t>
            </a:r>
            <a:endParaRPr lang="zh-TW" altLang="en-US" sz="1350" dirty="0"/>
          </a:p>
        </p:txBody>
      </p:sp>
      <p:grpSp>
        <p:nvGrpSpPr>
          <p:cNvPr id="12" name="群組 11"/>
          <p:cNvGrpSpPr/>
          <p:nvPr/>
        </p:nvGrpSpPr>
        <p:grpSpPr>
          <a:xfrm>
            <a:off x="2391675" y="3872185"/>
            <a:ext cx="627570" cy="1665974"/>
            <a:chOff x="1664900" y="4019912"/>
            <a:chExt cx="836760" cy="985449"/>
          </a:xfrm>
        </p:grpSpPr>
        <p:sp>
          <p:nvSpPr>
            <p:cNvPr id="13" name="矩形 12"/>
            <p:cNvSpPr/>
            <p:nvPr/>
          </p:nvSpPr>
          <p:spPr>
            <a:xfrm>
              <a:off x="1664900" y="4528807"/>
              <a:ext cx="448574" cy="47655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4" name="肘形接點 13"/>
            <p:cNvCxnSpPr/>
            <p:nvPr/>
          </p:nvCxnSpPr>
          <p:spPr>
            <a:xfrm rot="10800000" flipH="1">
              <a:off x="1664900" y="4019912"/>
              <a:ext cx="836760" cy="815135"/>
            </a:xfrm>
            <a:prstGeom prst="bentConnector3">
              <a:avLst>
                <a:gd name="adj1" fmla="val -30413"/>
              </a:avLst>
            </a:prstGeom>
            <a:ln w="38100">
              <a:tailEnd type="arrow"/>
            </a:ln>
          </p:spPr>
          <p:style>
            <a:lnRef idx="1">
              <a:schemeClr val="accent2"/>
            </a:lnRef>
            <a:fillRef idx="0">
              <a:schemeClr val="accent2"/>
            </a:fillRef>
            <a:effectRef idx="0">
              <a:schemeClr val="accent2"/>
            </a:effectRef>
            <a:fontRef idx="minor">
              <a:schemeClr val="tx1"/>
            </a:fontRef>
          </p:style>
        </p:cxnSp>
      </p:grpSp>
      <p:sp>
        <p:nvSpPr>
          <p:cNvPr id="3" name="投影片編號版面配置區 2"/>
          <p:cNvSpPr>
            <a:spLocks noGrp="1"/>
          </p:cNvSpPr>
          <p:nvPr>
            <p:ph type="sldNum" sz="quarter" idx="4"/>
          </p:nvPr>
        </p:nvSpPr>
        <p:spPr/>
        <p:txBody>
          <a:bodyPr/>
          <a:lstStyle/>
          <a:p>
            <a:fld id="{BC71E80C-9635-473D-9F26-B779060F2DD3}" type="slidenum">
              <a:rPr lang="zh-TW" altLang="en-US" smtClean="0"/>
              <a:t>17</a:t>
            </a:fld>
            <a:endParaRPr lang="zh-TW" altLang="en-US"/>
          </a:p>
        </p:txBody>
      </p:sp>
    </p:spTree>
    <p:extLst>
      <p:ext uri="{BB962C8B-B14F-4D97-AF65-F5344CB8AC3E}">
        <p14:creationId xmlns:p14="http://schemas.microsoft.com/office/powerpoint/2010/main" val="3544041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Local Discovery Unit(LDU)</a:t>
            </a:r>
            <a:endParaRPr lang="zh-TW" altLang="en-US" dirty="0"/>
          </a:p>
        </p:txBody>
      </p:sp>
      <p:sp>
        <p:nvSpPr>
          <p:cNvPr id="10" name="內容版面配置區 9"/>
          <p:cNvSpPr>
            <a:spLocks noGrp="1"/>
          </p:cNvSpPr>
          <p:nvPr>
            <p:ph idx="1"/>
          </p:nvPr>
        </p:nvSpPr>
        <p:spPr/>
        <p:txBody>
          <a:bodyPr>
            <a:normAutofit/>
          </a:bodyPr>
          <a:lstStyle/>
          <a:p>
            <a:r>
              <a:rPr lang="en-US" altLang="zh-TW" sz="2400" dirty="0"/>
              <a:t>To realize discovery and interaction in a P2P way, a local gateway/service-mediator is implemented.</a:t>
            </a:r>
          </a:p>
          <a:p>
            <a:r>
              <a:rPr lang="en-US" altLang="zh-TW" sz="2400" dirty="0"/>
              <a:t>LDU would enable the dynamic discovery of devices on premise and their coupling with the SIA.</a:t>
            </a:r>
          </a:p>
          <a:p>
            <a:endParaRPr lang="en-US" altLang="zh-TW" sz="2400" dirty="0"/>
          </a:p>
          <a:p>
            <a:r>
              <a:rPr lang="en-US" altLang="zh-TW" sz="2400" dirty="0"/>
              <a:t>SIA has been used in several scenarios as </a:t>
            </a:r>
            <a:r>
              <a:rPr lang="en-US" altLang="zh-TW" sz="2400" dirty="0" smtClean="0"/>
              <a:t>a proof </a:t>
            </a:r>
            <a:r>
              <a:rPr lang="en-US" altLang="zh-TW" sz="2400" dirty="0"/>
              <a:t>of concept for the integration among different devices, both locally and with enterprise </a:t>
            </a:r>
            <a:r>
              <a:rPr lang="en-US" altLang="zh-TW" sz="2400" dirty="0" smtClean="0"/>
              <a:t>systems.</a:t>
            </a:r>
          </a:p>
          <a:p>
            <a:r>
              <a:rPr lang="en-US" altLang="zh-TW" sz="2400" dirty="0" smtClean="0"/>
              <a:t>Example: passive </a:t>
            </a:r>
            <a:r>
              <a:rPr lang="en-US" altLang="zh-TW" sz="2400" dirty="0"/>
              <a:t>energy monitoring via the usage of sensors and gateways.</a:t>
            </a: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18</a:t>
            </a:fld>
            <a:endParaRPr lang="zh-TW" altLang="en-US"/>
          </a:p>
        </p:txBody>
      </p:sp>
    </p:spTree>
    <p:extLst>
      <p:ext uri="{BB962C8B-B14F-4D97-AF65-F5344CB8AC3E}">
        <p14:creationId xmlns:p14="http://schemas.microsoft.com/office/powerpoint/2010/main" val="993219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IMC-AESOP</a:t>
            </a:r>
            <a:br>
              <a:rPr lang="en-US" altLang="zh-TW" dirty="0"/>
            </a:br>
            <a:r>
              <a:rPr lang="en-US" altLang="zh-TW" sz="2700" dirty="0"/>
              <a:t>Intelligent Monitoring &amp; </a:t>
            </a:r>
            <a:r>
              <a:rPr lang="en-US" altLang="zh-TW" sz="2700" dirty="0" smtClean="0"/>
              <a:t>Control - </a:t>
            </a:r>
            <a:r>
              <a:rPr lang="en-US" altLang="zh-TW" sz="2700" dirty="0" err="1" smtClean="0"/>
              <a:t>ArchitEcture</a:t>
            </a:r>
            <a:r>
              <a:rPr lang="en-US" altLang="zh-TW" sz="2700" dirty="0" smtClean="0"/>
              <a:t> </a:t>
            </a:r>
            <a:r>
              <a:rPr lang="en-US" altLang="zh-TW" sz="2700" dirty="0"/>
              <a:t>for Service Oriented Process </a:t>
            </a:r>
            <a:r>
              <a:rPr lang="en-US" altLang="zh-TW" sz="2700" dirty="0" smtClean="0"/>
              <a:t>monitoring &amp; </a:t>
            </a:r>
            <a:r>
              <a:rPr lang="en-US" altLang="zh-TW" sz="2700" dirty="0"/>
              <a:t>c</a:t>
            </a:r>
            <a:r>
              <a:rPr lang="en-US" altLang="zh-TW" sz="2700" dirty="0" smtClean="0"/>
              <a:t>ontrol</a:t>
            </a:r>
            <a:endParaRPr lang="zh-TW" altLang="en-US" dirty="0"/>
          </a:p>
        </p:txBody>
      </p:sp>
      <p:sp>
        <p:nvSpPr>
          <p:cNvPr id="5" name="內容版面配置區 4"/>
          <p:cNvSpPr>
            <a:spLocks noGrp="1"/>
          </p:cNvSpPr>
          <p:nvPr>
            <p:ph idx="1"/>
          </p:nvPr>
        </p:nvSpPr>
        <p:spPr/>
        <p:txBody>
          <a:bodyPr>
            <a:normAutofit fontScale="92500" lnSpcReduction="20000"/>
          </a:bodyPr>
          <a:lstStyle/>
          <a:p>
            <a:r>
              <a:rPr lang="en-US" altLang="zh-TW" sz="2400" dirty="0" smtClean="0"/>
              <a:t>The </a:t>
            </a:r>
            <a:r>
              <a:rPr lang="en-US" altLang="zh-TW" sz="2400" dirty="0"/>
              <a:t>IMC-AESOP project is a European research and development project and is a part of the Collaborative Project initiative of the European Union's 7th Framework </a:t>
            </a:r>
            <a:r>
              <a:rPr lang="en-US" altLang="zh-TW" sz="2400" dirty="0" err="1" smtClean="0"/>
              <a:t>Programme</a:t>
            </a:r>
            <a:r>
              <a:rPr lang="en-US" altLang="zh-TW" sz="2400" dirty="0" smtClean="0"/>
              <a:t> from Sep. 2010 to Dec. 2013.</a:t>
            </a:r>
          </a:p>
          <a:p>
            <a:r>
              <a:rPr lang="en-US" altLang="zh-TW" sz="2400" dirty="0" smtClean="0"/>
              <a:t>The project goes </a:t>
            </a:r>
            <a:r>
              <a:rPr lang="en-US" altLang="zh-TW" sz="2400" dirty="0"/>
              <a:t>beyond WS-enabled devices towards the cloud in order to harness its benefits, such as resource flexibility, scalability. </a:t>
            </a:r>
          </a:p>
          <a:p>
            <a:r>
              <a:rPr lang="en-US" altLang="zh-TW" sz="2400" dirty="0"/>
              <a:t>The result </a:t>
            </a:r>
            <a:r>
              <a:rPr lang="en-US" altLang="zh-TW" sz="2400" dirty="0" smtClean="0"/>
              <a:t>is a </a:t>
            </a:r>
            <a:r>
              <a:rPr lang="en-US" altLang="zh-TW" sz="2400" dirty="0"/>
              <a:t>highly dynamic flat information-driven infrastructure that will empower the rapid development of better and more efficient next generation industrial applications, while in parallel satisfying the agility required by modern enterprises</a:t>
            </a:r>
            <a:r>
              <a:rPr lang="en-US" altLang="zh-TW" sz="2400" dirty="0" smtClean="0"/>
              <a:t>.</a:t>
            </a:r>
            <a:endParaRPr lang="en-US" altLang="zh-TW" sz="2400" dirty="0"/>
          </a:p>
          <a:p>
            <a:r>
              <a:rPr lang="en-US" altLang="zh-TW" sz="2400" dirty="0"/>
              <a:t>IMC-AESOP primarily realizes a </a:t>
            </a:r>
            <a:r>
              <a:rPr lang="en-US" altLang="zh-TW" sz="2400" dirty="0" err="1"/>
              <a:t>SoA</a:t>
            </a:r>
            <a:r>
              <a:rPr lang="en-US" altLang="zh-TW" sz="2400" dirty="0"/>
              <a:t>-based approach for next generation of </a:t>
            </a:r>
            <a:r>
              <a:rPr lang="en-US" altLang="zh-TW" sz="2400" dirty="0" smtClean="0"/>
              <a:t>SCADA (Supervisory Control And Data </a:t>
            </a:r>
            <a:r>
              <a:rPr lang="en-US" altLang="zh-TW" sz="2400" dirty="0"/>
              <a:t>A</a:t>
            </a:r>
            <a:r>
              <a:rPr lang="en-US" altLang="zh-TW" sz="2400" dirty="0" smtClean="0"/>
              <a:t>cquisition)/</a:t>
            </a:r>
            <a:r>
              <a:rPr lang="en-US" altLang="zh-TW" sz="2400" dirty="0"/>
              <a:t>DCS (Distributed Control </a:t>
            </a:r>
            <a:r>
              <a:rPr lang="en-US" altLang="zh-TW" sz="2400" dirty="0" smtClean="0"/>
              <a:t>System) </a:t>
            </a:r>
            <a:r>
              <a:rPr lang="en-US" altLang="zh-TW" sz="2400" dirty="0"/>
              <a:t>systems targeting Process Control Applications. </a:t>
            </a:r>
          </a:p>
          <a:p>
            <a:pPr marL="0" indent="0">
              <a:buNone/>
            </a:pPr>
            <a:endParaRPr lang="zh-TW" altLang="en-US" sz="15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19</a:t>
            </a:fld>
            <a:endParaRPr lang="zh-TW" altLang="en-US"/>
          </a:p>
        </p:txBody>
      </p:sp>
    </p:spTree>
    <p:extLst>
      <p:ext uri="{BB962C8B-B14F-4D97-AF65-F5344CB8AC3E}">
        <p14:creationId xmlns:p14="http://schemas.microsoft.com/office/powerpoint/2010/main" val="1006738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altLang="zh-TW" smtClean="0"/>
              <a:t>Outline</a:t>
            </a:r>
          </a:p>
        </p:txBody>
      </p:sp>
      <p:sp>
        <p:nvSpPr>
          <p:cNvPr id="5123" name="Content Placeholder 2"/>
          <p:cNvSpPr>
            <a:spLocks noGrp="1"/>
          </p:cNvSpPr>
          <p:nvPr>
            <p:ph idx="1"/>
          </p:nvPr>
        </p:nvSpPr>
        <p:spPr>
          <a:xfrm>
            <a:off x="539750" y="1628775"/>
            <a:ext cx="8229600" cy="4525963"/>
          </a:xfrm>
        </p:spPr>
        <p:txBody>
          <a:bodyPr>
            <a:normAutofit/>
          </a:bodyPr>
          <a:lstStyle/>
          <a:p>
            <a:pPr marL="514350" indent="-514350">
              <a:buFont typeface="Calibri" panose="020F0502020204030204" pitchFamily="34" charset="0"/>
              <a:buAutoNum type="arabicPeriod"/>
            </a:pPr>
            <a:r>
              <a:rPr lang="en-US" altLang="zh-TW" b="1" dirty="0" smtClean="0"/>
              <a:t>Industrial </a:t>
            </a:r>
            <a:r>
              <a:rPr lang="en-US" altLang="zh-TW" b="1" dirty="0" err="1" smtClean="0"/>
              <a:t>IoT</a:t>
            </a:r>
            <a:r>
              <a:rPr lang="en-US" altLang="zh-TW" b="1" dirty="0" smtClean="0"/>
              <a:t>/M2M</a:t>
            </a:r>
          </a:p>
          <a:p>
            <a:pPr marL="800100" lvl="1" indent="-514350"/>
            <a:r>
              <a:rPr lang="en-US" altLang="zh-TW" dirty="0" smtClean="0"/>
              <a:t>Industrial </a:t>
            </a:r>
            <a:r>
              <a:rPr lang="en-US" altLang="zh-TW" dirty="0"/>
              <a:t>Automation</a:t>
            </a:r>
          </a:p>
          <a:p>
            <a:pPr marL="800100" lvl="1" indent="-514350"/>
            <a:r>
              <a:rPr lang="en-US" altLang="zh-TW" dirty="0"/>
              <a:t>eHealth</a:t>
            </a:r>
          </a:p>
          <a:p>
            <a:pPr marL="800100" lvl="1" indent="-514350"/>
            <a:r>
              <a:rPr lang="en-US" altLang="zh-TW" dirty="0" smtClean="0"/>
              <a:t>Smart </a:t>
            </a:r>
            <a:r>
              <a:rPr lang="en-US" altLang="zh-TW" dirty="0"/>
              <a:t>Grid</a:t>
            </a:r>
          </a:p>
          <a:p>
            <a:pPr marL="514350" indent="-514350" eaLnBrk="1" hangingPunct="1">
              <a:buFont typeface="Calibri" panose="020F0502020204030204" pitchFamily="34" charset="0"/>
              <a:buAutoNum type="arabicPeriod"/>
            </a:pPr>
            <a:r>
              <a:rPr lang="en-US" altLang="zh-TW" b="1" dirty="0" smtClean="0"/>
              <a:t>Consumer </a:t>
            </a:r>
            <a:r>
              <a:rPr lang="en-US" altLang="zh-TW" b="1" dirty="0" err="1" smtClean="0"/>
              <a:t>IoT</a:t>
            </a:r>
            <a:r>
              <a:rPr lang="en-US" altLang="zh-TW" b="1" dirty="0" smtClean="0"/>
              <a:t>/M2M</a:t>
            </a:r>
          </a:p>
          <a:p>
            <a:pPr marL="800100" lvl="1" indent="-514350"/>
            <a:r>
              <a:rPr lang="en-US" altLang="zh-TW" dirty="0" smtClean="0"/>
              <a:t>Smart Home</a:t>
            </a:r>
          </a:p>
          <a:p>
            <a:pPr marL="800100" lvl="1" indent="-514350"/>
            <a:r>
              <a:rPr lang="en-US" altLang="zh-TW" dirty="0"/>
              <a:t>Smart </a:t>
            </a:r>
            <a:r>
              <a:rPr lang="en-US" altLang="zh-TW" dirty="0" smtClean="0"/>
              <a:t>Cities</a:t>
            </a:r>
            <a:endParaRPr lang="en-US" altLang="zh-TW" dirty="0"/>
          </a:p>
          <a:p>
            <a:pPr marL="800100" lvl="1" indent="-514350"/>
            <a:r>
              <a:rPr lang="en-US" altLang="zh-TW" dirty="0" smtClean="0"/>
              <a:t>Connected Car</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2</a:t>
            </a:fld>
            <a:endParaRPr lang="zh-TW" altLang="en-US"/>
          </a:p>
        </p:txBody>
      </p:sp>
    </p:spTree>
    <p:extLst>
      <p:ext uri="{BB962C8B-B14F-4D97-AF65-F5344CB8AC3E}">
        <p14:creationId xmlns:p14="http://schemas.microsoft.com/office/powerpoint/2010/main" val="2664701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IMC-AESOP</a:t>
            </a:r>
            <a:endParaRPr lang="zh-TW" altLang="en-US" dirty="0"/>
          </a:p>
        </p:txBody>
      </p:sp>
      <p:pic>
        <p:nvPicPr>
          <p:cNvPr id="3" name="內容版面配置區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1844824"/>
            <a:ext cx="5865506" cy="4259591"/>
          </a:xfrm>
        </p:spPr>
      </p:pic>
      <p:sp>
        <p:nvSpPr>
          <p:cNvPr id="5" name="投影片編號版面配置區 4"/>
          <p:cNvSpPr>
            <a:spLocks noGrp="1"/>
          </p:cNvSpPr>
          <p:nvPr>
            <p:ph type="sldNum" sz="quarter" idx="4"/>
          </p:nvPr>
        </p:nvSpPr>
        <p:spPr/>
        <p:txBody>
          <a:bodyPr/>
          <a:lstStyle/>
          <a:p>
            <a:fld id="{BC71E80C-9635-473D-9F26-B779060F2DD3}" type="slidenum">
              <a:rPr lang="zh-TW" altLang="en-US" smtClean="0"/>
              <a:t>20</a:t>
            </a:fld>
            <a:endParaRPr lang="zh-TW" altLang="en-US"/>
          </a:p>
        </p:txBody>
      </p:sp>
      <p:sp>
        <p:nvSpPr>
          <p:cNvPr id="4" name="文字方塊 3"/>
          <p:cNvSpPr txBox="1"/>
          <p:nvPr/>
        </p:nvSpPr>
        <p:spPr>
          <a:xfrm>
            <a:off x="457200" y="1602408"/>
            <a:ext cx="4928272" cy="923330"/>
          </a:xfrm>
          <a:prstGeom prst="rect">
            <a:avLst/>
          </a:prstGeom>
          <a:noFill/>
        </p:spPr>
        <p:txBody>
          <a:bodyPr wrap="none" rtlCol="0">
            <a:spAutoFit/>
          </a:bodyPr>
          <a:lstStyle/>
          <a:p>
            <a:r>
              <a:rPr lang="en-US" altLang="zh-TW" dirty="0" smtClean="0"/>
              <a:t>MES - Manufacturing Execution </a:t>
            </a:r>
            <a:r>
              <a:rPr lang="en-US" altLang="zh-TW" dirty="0"/>
              <a:t>S</a:t>
            </a:r>
            <a:r>
              <a:rPr lang="en-US" altLang="zh-TW" dirty="0" smtClean="0"/>
              <a:t>ystems</a:t>
            </a:r>
          </a:p>
          <a:p>
            <a:r>
              <a:rPr lang="en-US" altLang="zh-TW" dirty="0" smtClean="0"/>
              <a:t>ERP - Enterprise </a:t>
            </a:r>
            <a:r>
              <a:rPr lang="en-US" altLang="zh-TW" dirty="0"/>
              <a:t>Resource Planning </a:t>
            </a:r>
            <a:r>
              <a:rPr lang="en-US" altLang="zh-TW" dirty="0" smtClean="0"/>
              <a:t>system</a:t>
            </a:r>
          </a:p>
          <a:p>
            <a:r>
              <a:rPr lang="en-US" altLang="zh-TW" dirty="0"/>
              <a:t>SCADA </a:t>
            </a:r>
            <a:r>
              <a:rPr lang="en-US" altLang="zh-TW" dirty="0" smtClean="0"/>
              <a:t>- Supervisory </a:t>
            </a:r>
            <a:r>
              <a:rPr lang="en-US" altLang="zh-TW" dirty="0"/>
              <a:t>Control And Data </a:t>
            </a:r>
            <a:r>
              <a:rPr lang="en-US" altLang="zh-TW" dirty="0" smtClean="0"/>
              <a:t>Acquisition</a:t>
            </a:r>
            <a:endParaRPr lang="zh-TW" altLang="en-US" dirty="0"/>
          </a:p>
        </p:txBody>
      </p:sp>
      <p:sp>
        <p:nvSpPr>
          <p:cNvPr id="6" name="文字方塊 5"/>
          <p:cNvSpPr txBox="1"/>
          <p:nvPr/>
        </p:nvSpPr>
        <p:spPr>
          <a:xfrm>
            <a:off x="1331640" y="6104415"/>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2469631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IMC-AESOP</a:t>
            </a:r>
            <a:endParaRPr lang="zh-TW" altLang="en-US" dirty="0"/>
          </a:p>
        </p:txBody>
      </p:sp>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1988840"/>
            <a:ext cx="6047610" cy="3961146"/>
          </a:xfrm>
        </p:spPr>
      </p:pic>
      <p:sp>
        <p:nvSpPr>
          <p:cNvPr id="3" name="投影片編號版面配置區 2"/>
          <p:cNvSpPr>
            <a:spLocks noGrp="1"/>
          </p:cNvSpPr>
          <p:nvPr>
            <p:ph type="sldNum" sz="quarter" idx="4"/>
          </p:nvPr>
        </p:nvSpPr>
        <p:spPr/>
        <p:txBody>
          <a:bodyPr/>
          <a:lstStyle/>
          <a:p>
            <a:fld id="{BC71E80C-9635-473D-9F26-B779060F2DD3}" type="slidenum">
              <a:rPr lang="zh-TW" altLang="en-US" smtClean="0"/>
              <a:t>21</a:t>
            </a:fld>
            <a:endParaRPr lang="zh-TW" altLang="en-US"/>
          </a:p>
        </p:txBody>
      </p:sp>
      <p:sp>
        <p:nvSpPr>
          <p:cNvPr id="5" name="文字方塊 4"/>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3850949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Challenges</a:t>
            </a:r>
            <a:endParaRPr lang="zh-TW" altLang="en-US" dirty="0"/>
          </a:p>
        </p:txBody>
      </p:sp>
      <p:sp>
        <p:nvSpPr>
          <p:cNvPr id="3" name="內容版面配置區 2"/>
          <p:cNvSpPr>
            <a:spLocks noGrp="1"/>
          </p:cNvSpPr>
          <p:nvPr>
            <p:ph idx="1"/>
          </p:nvPr>
        </p:nvSpPr>
        <p:spPr/>
        <p:txBody>
          <a:bodyPr>
            <a:normAutofit/>
          </a:bodyPr>
          <a:lstStyle/>
          <a:p>
            <a:r>
              <a:rPr lang="en-US" altLang="zh-TW" sz="2800" dirty="0"/>
              <a:t>Outsourcing key functionalities to the cloud.</a:t>
            </a:r>
          </a:p>
          <a:p>
            <a:r>
              <a:rPr lang="en-US" altLang="zh-TW" sz="2800" dirty="0"/>
              <a:t>Further research needs to be done towards the applicability of it for several scenarios.</a:t>
            </a:r>
          </a:p>
          <a:p>
            <a:pPr lvl="1"/>
            <a:r>
              <a:rPr lang="en-US" altLang="zh-TW" sz="2000" dirty="0"/>
              <a:t>monitoring </a:t>
            </a:r>
          </a:p>
          <a:p>
            <a:pPr lvl="1"/>
            <a:r>
              <a:rPr lang="en-US" altLang="zh-TW" sz="2000" dirty="0"/>
              <a:t>real-time interactions, reliability</a:t>
            </a:r>
          </a:p>
          <a:p>
            <a:r>
              <a:rPr lang="en-US" altLang="zh-TW" sz="2800" dirty="0"/>
              <a:t>Safety, maintainability, and security.</a:t>
            </a:r>
            <a:endParaRPr lang="zh-TW" altLang="en-US" sz="2800" dirty="0"/>
          </a:p>
        </p:txBody>
      </p:sp>
      <p:sp>
        <p:nvSpPr>
          <p:cNvPr id="5" name="投影片編號版面配置區 4"/>
          <p:cNvSpPr>
            <a:spLocks noGrp="1"/>
          </p:cNvSpPr>
          <p:nvPr>
            <p:ph type="sldNum" sz="quarter" idx="4"/>
          </p:nvPr>
        </p:nvSpPr>
        <p:spPr/>
        <p:txBody>
          <a:bodyPr/>
          <a:lstStyle/>
          <a:p>
            <a:fld id="{BC71E80C-9635-473D-9F26-B779060F2DD3}" type="slidenum">
              <a:rPr lang="zh-TW" altLang="en-US" smtClean="0"/>
              <a:t>22</a:t>
            </a:fld>
            <a:endParaRPr lang="zh-TW" altLang="en-US"/>
          </a:p>
        </p:txBody>
      </p:sp>
    </p:spTree>
    <p:extLst>
      <p:ext uri="{BB962C8B-B14F-4D97-AF65-F5344CB8AC3E}">
        <p14:creationId xmlns:p14="http://schemas.microsoft.com/office/powerpoint/2010/main" val="68798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Conclusion</a:t>
            </a:r>
            <a:endParaRPr lang="zh-TW" altLang="en-US" dirty="0"/>
          </a:p>
        </p:txBody>
      </p:sp>
      <p:sp>
        <p:nvSpPr>
          <p:cNvPr id="7" name="內容版面配置區 9"/>
          <p:cNvSpPr txBox="1">
            <a:spLocks/>
          </p:cNvSpPr>
          <p:nvPr/>
        </p:nvSpPr>
        <p:spPr>
          <a:xfrm>
            <a:off x="899592" y="1804554"/>
            <a:ext cx="7118548" cy="4539951"/>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sz="2400" dirty="0"/>
              <a:t>Service-oriented approaches are now possible at device level, and bring with them benefits previously only available to the designers and managers of enterprise systems.</a:t>
            </a:r>
          </a:p>
          <a:p>
            <a:pPr marL="0" indent="0">
              <a:buNone/>
            </a:pPr>
            <a:endParaRPr lang="en-US" altLang="zh-TW" sz="2400" dirty="0"/>
          </a:p>
          <a:p>
            <a:r>
              <a:rPr lang="en-US" altLang="zh-TW" sz="2400" dirty="0"/>
              <a:t>Although several challenges are open, the latest visions describe a fully dynamically customizable infrastructure that harnesses the best breed of functionalities at device and at cloud level in order to empower the next generation of applications and services.  </a:t>
            </a:r>
            <a:endParaRPr lang="zh-TW" altLang="en-US" sz="2400" dirty="0"/>
          </a:p>
          <a:p>
            <a:pPr marL="0" indent="0">
              <a:buNone/>
            </a:pPr>
            <a:endParaRPr lang="zh-TW" altLang="en-US" sz="15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23</a:t>
            </a:fld>
            <a:endParaRPr lang="zh-TW" altLang="en-US"/>
          </a:p>
        </p:txBody>
      </p:sp>
    </p:spTree>
    <p:extLst>
      <p:ext uri="{BB962C8B-B14F-4D97-AF65-F5344CB8AC3E}">
        <p14:creationId xmlns:p14="http://schemas.microsoft.com/office/powerpoint/2010/main" val="188474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References</a:t>
            </a:r>
            <a:endParaRPr lang="zh-TW" altLang="en-US" dirty="0"/>
          </a:p>
        </p:txBody>
      </p:sp>
      <p:sp>
        <p:nvSpPr>
          <p:cNvPr id="10" name="內容版面配置區 9"/>
          <p:cNvSpPr>
            <a:spLocks noGrp="1"/>
          </p:cNvSpPr>
          <p:nvPr>
            <p:ph idx="1"/>
          </p:nvPr>
        </p:nvSpPr>
        <p:spPr/>
        <p:txBody>
          <a:bodyPr>
            <a:normAutofit/>
          </a:bodyPr>
          <a:lstStyle/>
          <a:p>
            <a:pPr marL="0" indent="0">
              <a:buNone/>
            </a:pPr>
            <a:r>
              <a:rPr lang="en-US" altLang="zh-TW" sz="2400" dirty="0"/>
              <a:t>From </a:t>
            </a:r>
            <a:r>
              <a:rPr lang="en-US" altLang="zh-TW" sz="2400" dirty="0" smtClean="0"/>
              <a:t>“</a:t>
            </a:r>
            <a:r>
              <a:rPr lang="en-US" altLang="zh-TW" sz="2400" b="1" dirty="0" smtClean="0"/>
              <a:t>Machine-to-Machine </a:t>
            </a:r>
            <a:r>
              <a:rPr lang="en-US" altLang="zh-TW" sz="2400" b="1" dirty="0"/>
              <a:t>to the Internet of Things: Introduction to a New Age of </a:t>
            </a:r>
            <a:r>
              <a:rPr lang="en-US" altLang="zh-TW" sz="2400" b="1" dirty="0" smtClean="0"/>
              <a:t>Intelligence</a:t>
            </a:r>
            <a:r>
              <a:rPr lang="en-US" altLang="zh-TW" sz="2400" dirty="0" smtClean="0"/>
              <a:t>”,   Chapter 11.</a:t>
            </a:r>
            <a:endParaRPr lang="en-US" altLang="zh-TW" sz="2400" dirty="0"/>
          </a:p>
          <a:p>
            <a:pPr marL="0" indent="0">
              <a:buNone/>
            </a:pPr>
            <a:r>
              <a:rPr lang="en-US" altLang="zh-TW" sz="2400" dirty="0"/>
              <a:t>Difference between DCS and SCADA    </a:t>
            </a:r>
            <a:r>
              <a:rPr lang="en-US" altLang="zh-TW" sz="2400" dirty="0">
                <a:hlinkClick r:id="rId3"/>
              </a:rPr>
              <a:t>http://control.com/thread/1365080091</a:t>
            </a:r>
            <a:endParaRPr lang="en-US" altLang="zh-TW" sz="2400" dirty="0"/>
          </a:p>
          <a:p>
            <a:pPr marL="0" indent="0">
              <a:buNone/>
            </a:pPr>
            <a:r>
              <a:rPr lang="en-US" altLang="zh-TW" sz="2400" b="1" dirty="0"/>
              <a:t>OPC-UA</a:t>
            </a:r>
            <a:r>
              <a:rPr lang="en-US" altLang="zh-TW" sz="2400" dirty="0"/>
              <a:t>    </a:t>
            </a:r>
            <a:r>
              <a:rPr lang="en-US" altLang="zh-TW" sz="2400" dirty="0" smtClean="0">
                <a:hlinkClick r:id="rId4"/>
              </a:rPr>
              <a:t>http</a:t>
            </a:r>
            <a:r>
              <a:rPr lang="en-US" altLang="zh-TW" sz="2400" dirty="0">
                <a:hlinkClick r:id="rId4"/>
              </a:rPr>
              <a:t>://matrikonopc.cn/opc-ua/</a:t>
            </a:r>
            <a:endParaRPr lang="en-US" altLang="zh-TW" sz="2400" dirty="0"/>
          </a:p>
          <a:p>
            <a:pPr marL="0" indent="0">
              <a:buNone/>
            </a:pPr>
            <a:r>
              <a:rPr lang="en-US" altLang="zh-TW" sz="2400" b="1" dirty="0" smtClean="0"/>
              <a:t>SCADA      </a:t>
            </a:r>
            <a:r>
              <a:rPr lang="en-US" altLang="zh-TW" sz="2400" dirty="0" smtClean="0">
                <a:hlinkClick r:id="rId5"/>
              </a:rPr>
              <a:t>https</a:t>
            </a:r>
            <a:r>
              <a:rPr lang="en-US" altLang="zh-TW" sz="2400" dirty="0">
                <a:hlinkClick r:id="rId5"/>
              </a:rPr>
              <a:t>://en.wikipedia.org/wiki/SCADA</a:t>
            </a:r>
            <a:endParaRPr lang="en-US" altLang="zh-TW" sz="2400" dirty="0"/>
          </a:p>
          <a:p>
            <a:pPr marL="0" indent="0">
              <a:buNone/>
            </a:pPr>
            <a:r>
              <a:rPr lang="en-US" altLang="zh-TW" sz="2400" b="1" dirty="0"/>
              <a:t>IMC-AESOP Project       </a:t>
            </a:r>
            <a:r>
              <a:rPr lang="en-US" altLang="zh-TW" sz="2400" dirty="0">
                <a:hlinkClick r:id="rId6"/>
              </a:rPr>
              <a:t>http://</a:t>
            </a:r>
            <a:r>
              <a:rPr lang="en-US" altLang="zh-TW" sz="2400" dirty="0" smtClean="0">
                <a:hlinkClick r:id="rId6"/>
              </a:rPr>
              <a:t>www.imc-aesop.org/index.html</a:t>
            </a:r>
            <a:endParaRPr lang="en-US" altLang="zh-TW" sz="2400" dirty="0" smtClean="0"/>
          </a:p>
          <a:p>
            <a:pPr marL="0" indent="0">
              <a:buNone/>
            </a:pPr>
            <a:r>
              <a:rPr lang="en-US" altLang="zh-TW" sz="2400" dirty="0" smtClean="0">
                <a:hlinkClick r:id="rId7"/>
              </a:rPr>
              <a:t>http</a:t>
            </a:r>
            <a:r>
              <a:rPr lang="en-US" altLang="zh-TW" sz="2400" dirty="0">
                <a:hlinkClick r:id="rId7"/>
              </a:rPr>
              <a:t>://www.hs-emden-leer.de/forschung-transfer/projekte/imc-aesop-project.html</a:t>
            </a:r>
            <a:endParaRPr lang="en-US" altLang="zh-TW" sz="2400" dirty="0"/>
          </a:p>
          <a:p>
            <a:pPr marL="0" indent="0">
              <a:buNone/>
            </a:pPr>
            <a:endParaRPr lang="zh-TW" altLang="en-US" sz="24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24</a:t>
            </a:fld>
            <a:endParaRPr lang="zh-TW" altLang="en-US"/>
          </a:p>
        </p:txBody>
      </p:sp>
    </p:spTree>
    <p:extLst>
      <p:ext uri="{BB962C8B-B14F-4D97-AF65-F5344CB8AC3E}">
        <p14:creationId xmlns:p14="http://schemas.microsoft.com/office/powerpoint/2010/main" val="2767142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9750" y="2852738"/>
            <a:ext cx="8229600" cy="1143000"/>
          </a:xfrm>
        </p:spPr>
        <p:txBody>
          <a:bodyPr/>
          <a:lstStyle/>
          <a:p>
            <a:pPr eaLnBrk="1" hangingPunct="1"/>
            <a:r>
              <a:rPr lang="en-US" altLang="zh-TW" dirty="0" smtClean="0">
                <a:solidFill>
                  <a:srgbClr val="FF0000"/>
                </a:solidFill>
              </a:rPr>
              <a:t>eHealth</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83D1D23-BBAE-4F0E-9E63-D6C55934F8DF}" type="slidenum">
              <a:rPr lang="zh-TW" altLang="en-US">
                <a:solidFill>
                  <a:srgbClr val="10253F"/>
                </a:solidFill>
                <a:latin typeface="Calibri" panose="020F0502020204030204" pitchFamily="34" charset="0"/>
              </a:rPr>
              <a:pPr eaLnBrk="1" hangingPunct="1"/>
              <a:t>25</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239158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a:xfrm>
            <a:off x="428625" y="428625"/>
            <a:ext cx="8229600" cy="1066800"/>
          </a:xfrm>
        </p:spPr>
        <p:txBody>
          <a:bodyPr/>
          <a:lstStyle/>
          <a:p>
            <a:pPr eaLnBrk="1" hangingPunct="1"/>
            <a:r>
              <a:rPr lang="en-US" altLang="zh-TW" smtClean="0"/>
              <a:t>Outline</a:t>
            </a:r>
            <a:endParaRPr lang="zh-TW" altLang="en-US" smtClean="0"/>
          </a:p>
        </p:txBody>
      </p:sp>
      <p:sp>
        <p:nvSpPr>
          <p:cNvPr id="7171" name="內容版面配置區 2"/>
          <p:cNvSpPr>
            <a:spLocks noGrp="1"/>
          </p:cNvSpPr>
          <p:nvPr>
            <p:ph idx="1"/>
          </p:nvPr>
        </p:nvSpPr>
        <p:spPr>
          <a:xfrm>
            <a:off x="457200" y="1484313"/>
            <a:ext cx="8229600" cy="4641850"/>
          </a:xfrm>
        </p:spPr>
        <p:txBody>
          <a:bodyPr/>
          <a:lstStyle/>
          <a:p>
            <a:pPr marL="0" indent="0" eaLnBrk="1" hangingPunct="1">
              <a:buFont typeface="Arial" charset="0"/>
              <a:buNone/>
              <a:defRPr/>
            </a:pPr>
            <a:r>
              <a:rPr lang="en-US" altLang="zh-TW" dirty="0" smtClean="0"/>
              <a:t>R&amp;D Projects at CGU (Chang-Gung University)</a:t>
            </a:r>
          </a:p>
          <a:p>
            <a:pPr marL="514350" indent="-514350" eaLnBrk="1" hangingPunct="1">
              <a:buFont typeface="+mj-lt"/>
              <a:buAutoNum type="arabicPeriod"/>
              <a:defRPr/>
            </a:pPr>
            <a:r>
              <a:rPr lang="en-US" altLang="zh-TW" dirty="0" smtClean="0"/>
              <a:t>The intelligent elderly care equipment R &amp; D projects</a:t>
            </a:r>
          </a:p>
          <a:p>
            <a:pPr marL="514350" indent="-514350" eaLnBrk="1" hangingPunct="1">
              <a:buFont typeface="Calibri" pitchFamily="34" charset="0"/>
              <a:buAutoNum type="arabicPeriod"/>
              <a:defRPr/>
            </a:pPr>
            <a:r>
              <a:rPr lang="en-US" altLang="zh-TW" dirty="0" smtClean="0"/>
              <a:t>Home Gateway and Community Platform for the Elderly</a:t>
            </a:r>
          </a:p>
        </p:txBody>
      </p:sp>
      <p:sp>
        <p:nvSpPr>
          <p:cNvPr id="5" name="投影片編號版面配置區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79F518B-28D3-4927-98BC-9CC7CBA22AFC}" type="slidenum">
              <a:rPr lang="zh-TW" altLang="en-US">
                <a:solidFill>
                  <a:srgbClr val="10253F"/>
                </a:solidFill>
                <a:latin typeface="Calibri" panose="020F0502020204030204" pitchFamily="34" charset="0"/>
              </a:rPr>
              <a:pPr eaLnBrk="1" hangingPunct="1"/>
              <a:t>26</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306108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433388"/>
            <a:ext cx="8229600" cy="1066800"/>
          </a:xfrm>
        </p:spPr>
        <p:txBody>
          <a:bodyPr>
            <a:normAutofit fontScale="90000"/>
          </a:bodyPr>
          <a:lstStyle/>
          <a:p>
            <a:pPr eaLnBrk="1" hangingPunct="1"/>
            <a:r>
              <a:rPr lang="en-US" altLang="zh-TW" sz="4000" smtClean="0"/>
              <a:t>1. The intelligent Elderly Care Equipment R &amp; D Projects</a:t>
            </a:r>
            <a:endParaRPr lang="zh-TW" altLang="en-US" sz="4000" smtClean="0"/>
          </a:p>
        </p:txBody>
      </p:sp>
      <p:sp>
        <p:nvSpPr>
          <p:cNvPr id="8195" name="內容版面配置區 2"/>
          <p:cNvSpPr>
            <a:spLocks noGrp="1"/>
          </p:cNvSpPr>
          <p:nvPr>
            <p:ph idx="1"/>
          </p:nvPr>
        </p:nvSpPr>
        <p:spPr>
          <a:xfrm>
            <a:off x="485775" y="1644650"/>
            <a:ext cx="8229600" cy="4641850"/>
          </a:xfrm>
        </p:spPr>
        <p:txBody>
          <a:bodyPr/>
          <a:lstStyle/>
          <a:p>
            <a:pPr eaLnBrk="1" hangingPunct="1">
              <a:buFont typeface="Arial" charset="0"/>
              <a:buChar char="•"/>
              <a:defRPr/>
            </a:pPr>
            <a:r>
              <a:rPr lang="en-US" altLang="zh-TW" sz="2800" dirty="0" smtClean="0"/>
              <a:t>Wearable medical equipment</a:t>
            </a:r>
          </a:p>
          <a:p>
            <a:pPr eaLnBrk="1" hangingPunct="1">
              <a:buFont typeface="Arial" charset="0"/>
              <a:buChar char="•"/>
              <a:defRPr/>
            </a:pPr>
            <a:r>
              <a:rPr lang="en-US" altLang="zh-TW" sz="2800" dirty="0" smtClean="0"/>
              <a:t>Function-Strengthened “Action Care“ Medical Equipment</a:t>
            </a:r>
          </a:p>
          <a:p>
            <a:pPr eaLnBrk="1" hangingPunct="1">
              <a:buFont typeface="Arial" charset="0"/>
              <a:buChar char="•"/>
              <a:defRPr/>
            </a:pPr>
            <a:r>
              <a:rPr lang="en-US" altLang="zh-TW" sz="2800" dirty="0" smtClean="0"/>
              <a:t>Clinical Interaction Module and System</a:t>
            </a:r>
          </a:p>
          <a:p>
            <a:pPr marL="0" indent="0" eaLnBrk="1" hangingPunct="1">
              <a:buFont typeface="Arial" charset="0"/>
              <a:buNone/>
              <a:defRPr/>
            </a:pPr>
            <a:endParaRPr lang="zh-TW" altLang="en-US" sz="2800" dirty="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D862DAAD-820F-49A0-BDC9-0452439F38A6}" type="slidenum">
              <a:rPr lang="zh-TW" altLang="en-US">
                <a:solidFill>
                  <a:srgbClr val="10253F"/>
                </a:solidFill>
                <a:latin typeface="Calibri" panose="020F0502020204030204" pitchFamily="34" charset="0"/>
              </a:rPr>
              <a:pPr eaLnBrk="1" hangingPunct="1"/>
              <a:t>27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996332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3275856" y="5177892"/>
            <a:ext cx="5868144" cy="1707757"/>
          </a:xfrm>
          <a:prstGeom prst="rect">
            <a:avLst/>
          </a:prstGeom>
        </p:spPr>
      </p:pic>
      <p:sp>
        <p:nvSpPr>
          <p:cNvPr id="9218" name="標題 1"/>
          <p:cNvSpPr>
            <a:spLocks noGrp="1"/>
          </p:cNvSpPr>
          <p:nvPr>
            <p:ph type="title"/>
          </p:nvPr>
        </p:nvSpPr>
        <p:spPr>
          <a:xfrm>
            <a:off x="457200" y="274638"/>
            <a:ext cx="8229600" cy="1066800"/>
          </a:xfrm>
        </p:spPr>
        <p:txBody>
          <a:bodyPr/>
          <a:lstStyle/>
          <a:p>
            <a:pPr eaLnBrk="1" hangingPunct="1"/>
            <a:r>
              <a:rPr lang="en-US" altLang="zh-TW" smtClean="0"/>
              <a:t>Wearable Medical Equipment</a:t>
            </a:r>
            <a:endParaRPr lang="zh-TW" altLang="en-US" smtClean="0"/>
          </a:p>
        </p:txBody>
      </p:sp>
      <p:sp>
        <p:nvSpPr>
          <p:cNvPr id="9219" name="內容版面配置區 2"/>
          <p:cNvSpPr>
            <a:spLocks noGrp="1"/>
          </p:cNvSpPr>
          <p:nvPr>
            <p:ph idx="1"/>
          </p:nvPr>
        </p:nvSpPr>
        <p:spPr>
          <a:xfrm>
            <a:off x="457200" y="1332702"/>
            <a:ext cx="8229600" cy="4641850"/>
          </a:xfrm>
        </p:spPr>
        <p:txBody>
          <a:bodyPr/>
          <a:lstStyle/>
          <a:p>
            <a:pPr eaLnBrk="1" hangingPunct="1"/>
            <a:r>
              <a:rPr lang="en-US" altLang="zh-TW" dirty="0" smtClean="0"/>
              <a:t>Wearable watch</a:t>
            </a:r>
          </a:p>
          <a:p>
            <a:pPr lvl="1" eaLnBrk="1" hangingPunct="1"/>
            <a:r>
              <a:rPr lang="en-US" altLang="zh-TW" dirty="0" smtClean="0"/>
              <a:t>Life sensing and watches</a:t>
            </a:r>
          </a:p>
          <a:p>
            <a:pPr lvl="1" eaLnBrk="1" hangingPunct="1"/>
            <a:r>
              <a:rPr lang="en-US" altLang="zh-TW" dirty="0" smtClean="0"/>
              <a:t>Function: time, weather conditions, and medication remind mechanism</a:t>
            </a:r>
          </a:p>
          <a:p>
            <a:pPr eaLnBrk="1" hangingPunct="1"/>
            <a:r>
              <a:rPr lang="en-US" altLang="zh-TW" dirty="0" smtClean="0"/>
              <a:t>Wearable physiological monitoring device </a:t>
            </a:r>
          </a:p>
          <a:p>
            <a:pPr lvl="1" eaLnBrk="1" hangingPunct="1"/>
            <a:r>
              <a:rPr lang="en-US" altLang="zh-TW" dirty="0" smtClean="0"/>
              <a:t>Real-time, continuous</a:t>
            </a:r>
          </a:p>
          <a:p>
            <a:pPr lvl="1" eaLnBrk="1" hangingPunct="1"/>
            <a:r>
              <a:rPr lang="en-US" altLang="zh-TW" dirty="0" smtClean="0"/>
              <a:t>Future applications: hyperactive children, Parkinson's disease, epilepsy</a:t>
            </a:r>
          </a:p>
          <a:p>
            <a:pPr lvl="1" eaLnBrk="1" hangingPunct="1"/>
            <a:endParaRPr lang="en-US" altLang="zh-TW" dirty="0" smtClean="0"/>
          </a:p>
          <a:p>
            <a:pPr lvl="1" eaLnBrk="1" hangingPunct="1"/>
            <a:endParaRPr lang="en-US" altLang="zh-TW" dirty="0" smtClean="0"/>
          </a:p>
          <a:p>
            <a:pPr lvl="1" eaLnBrk="1" hangingPunct="1"/>
            <a:endParaRPr lang="zh-TW" altLang="en-US" dirty="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B210217-8EFE-47A5-8C62-BFD155523DA0}" type="slidenum">
              <a:rPr lang="zh-TW" altLang="en-US">
                <a:solidFill>
                  <a:srgbClr val="10253F"/>
                </a:solidFill>
                <a:latin typeface="Calibri" panose="020F0502020204030204" pitchFamily="34" charset="0"/>
              </a:rPr>
              <a:pPr eaLnBrk="1" hangingPunct="1"/>
              <a:t>28</a:t>
            </a:fld>
            <a:endParaRPr lang="zh-TW" altLang="en-US">
              <a:solidFill>
                <a:srgbClr val="10253F"/>
              </a:solidFill>
              <a:latin typeface="Calibri" panose="020F0502020204030204" pitchFamily="34" charset="0"/>
            </a:endParaRPr>
          </a:p>
        </p:txBody>
      </p:sp>
      <p:pic>
        <p:nvPicPr>
          <p:cNvPr id="5" name="Picture 8"/>
          <p:cNvPicPr>
            <a:picLocks noChangeAspect="1" noChangeArrowheads="1"/>
          </p:cNvPicPr>
          <p:nvPr/>
        </p:nvPicPr>
        <p:blipFill>
          <a:blip r:embed="rId4" cstate="print"/>
          <a:srcRect/>
          <a:stretch>
            <a:fillRect/>
          </a:stretch>
        </p:blipFill>
        <p:spPr bwMode="auto">
          <a:xfrm>
            <a:off x="6500826" y="1357298"/>
            <a:ext cx="1949351" cy="1105982"/>
          </a:xfrm>
          <a:prstGeom prst="ellipse">
            <a:avLst/>
          </a:prstGeom>
          <a:noFill/>
          <a:ln w="9525" cap="flat" cmpd="sng" algn="ctr">
            <a:noFill/>
            <a:prstDash val="solid"/>
            <a:miter lim="800000"/>
            <a:headEnd/>
            <a:tailEnd/>
          </a:ln>
          <a:effectLst/>
        </p:spPr>
      </p:pic>
    </p:spTree>
    <p:extLst>
      <p:ext uri="{BB962C8B-B14F-4D97-AF65-F5344CB8AC3E}">
        <p14:creationId xmlns:p14="http://schemas.microsoft.com/office/powerpoint/2010/main" val="1195587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144463" y="274638"/>
            <a:ext cx="8820150" cy="1066800"/>
          </a:xfrm>
        </p:spPr>
        <p:txBody>
          <a:bodyPr>
            <a:normAutofit fontScale="90000"/>
          </a:bodyPr>
          <a:lstStyle/>
          <a:p>
            <a:pPr eaLnBrk="1" hangingPunct="1"/>
            <a:r>
              <a:rPr lang="en-US" altLang="zh-TW" sz="3600" dirty="0" smtClean="0"/>
              <a:t>Function-Strengthened “Action Care“ </a:t>
            </a:r>
            <a:br>
              <a:rPr lang="en-US" altLang="zh-TW" sz="3600" dirty="0" smtClean="0"/>
            </a:br>
            <a:r>
              <a:rPr lang="en-US" altLang="zh-TW" sz="3600" dirty="0" smtClean="0"/>
              <a:t>Medical Equipment</a:t>
            </a:r>
            <a:endParaRPr lang="zh-TW" altLang="en-US" sz="3600" dirty="0" smtClean="0"/>
          </a:p>
        </p:txBody>
      </p:sp>
      <p:sp>
        <p:nvSpPr>
          <p:cNvPr id="11267" name="內容版面配置區 2"/>
          <p:cNvSpPr>
            <a:spLocks noGrp="1"/>
          </p:cNvSpPr>
          <p:nvPr>
            <p:ph idx="1"/>
          </p:nvPr>
        </p:nvSpPr>
        <p:spPr>
          <a:xfrm>
            <a:off x="285750" y="1428750"/>
            <a:ext cx="8858250" cy="4641850"/>
          </a:xfrm>
        </p:spPr>
        <p:txBody>
          <a:bodyPr/>
          <a:lstStyle/>
          <a:p>
            <a:pPr eaLnBrk="1" hangingPunct="1">
              <a:buFont typeface="Arial" charset="0"/>
              <a:buChar char="•"/>
              <a:defRPr/>
            </a:pPr>
            <a:r>
              <a:rPr lang="en-US" altLang="zh-TW" dirty="0" smtClean="0"/>
              <a:t>Intelligent human factor auxiliary semi-automatic wheelchair cum foot rehabilitation board</a:t>
            </a:r>
          </a:p>
          <a:p>
            <a:pPr lvl="1" eaLnBrk="1" hangingPunct="1">
              <a:buFont typeface="Arial" charset="0"/>
              <a:buChar char="–"/>
              <a:defRPr/>
            </a:pPr>
            <a:r>
              <a:rPr lang="en-US" altLang="zh-TW" dirty="0" smtClean="0"/>
              <a:t>Power assistance for personal fitness and function strengthening for rehabilitation needs</a:t>
            </a:r>
          </a:p>
          <a:p>
            <a:pPr lvl="1" eaLnBrk="1" hangingPunct="1">
              <a:buFont typeface="Arial" charset="0"/>
              <a:buChar char="–"/>
              <a:defRPr/>
            </a:pPr>
            <a:r>
              <a:rPr lang="en-US" altLang="zh-TW" dirty="0"/>
              <a:t>R</a:t>
            </a:r>
            <a:r>
              <a:rPr lang="en-US" altLang="zh-TW" dirty="0" smtClean="0"/>
              <a:t>eal-time remote network monitoring navigation</a:t>
            </a:r>
          </a:p>
          <a:p>
            <a:pPr lvl="1" eaLnBrk="1" hangingPunct="1">
              <a:buFont typeface="Arial" charset="0"/>
              <a:buChar char="–"/>
              <a:defRPr/>
            </a:pPr>
            <a:r>
              <a:rPr lang="en-US" altLang="zh-TW" dirty="0" smtClean="0"/>
              <a:t>The lightweight pedals can do </a:t>
            </a:r>
            <a:br>
              <a:rPr lang="en-US" altLang="zh-TW" dirty="0" smtClean="0"/>
            </a:br>
            <a:r>
              <a:rPr lang="en-US" altLang="zh-TW" dirty="0" smtClean="0"/>
              <a:t>multi-angle movement for</a:t>
            </a:r>
          </a:p>
          <a:p>
            <a:pPr marL="457200" lvl="1" indent="0" eaLnBrk="1" hangingPunct="1">
              <a:spcBef>
                <a:spcPts val="0"/>
              </a:spcBef>
              <a:buFont typeface="Arial" charset="0"/>
              <a:buNone/>
              <a:defRPr/>
            </a:pPr>
            <a:r>
              <a:rPr lang="en-US" altLang="zh-TW" dirty="0" smtClean="0"/>
              <a:t>    foot rehabilitation.</a:t>
            </a:r>
            <a:endParaRPr lang="zh-TW" altLang="en-US" dirty="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19BC61A-1503-47F3-9724-97022DCEE623}" type="slidenum">
              <a:rPr lang="zh-TW" altLang="en-US">
                <a:solidFill>
                  <a:srgbClr val="10253F"/>
                </a:solidFill>
                <a:latin typeface="Calibri" panose="020F0502020204030204" pitchFamily="34" charset="0"/>
              </a:rPr>
              <a:pPr eaLnBrk="1" hangingPunct="1"/>
              <a:t>29</a:t>
            </a:fld>
            <a:endParaRPr lang="zh-TW" altLang="en-US">
              <a:solidFill>
                <a:srgbClr val="10253F"/>
              </a:solidFill>
              <a:latin typeface="Calibri" panose="020F0502020204030204" pitchFamily="34" charset="0"/>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13" y="4143375"/>
            <a:ext cx="35369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4284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9750" y="2852738"/>
            <a:ext cx="8229600" cy="1143000"/>
          </a:xfrm>
        </p:spPr>
        <p:txBody>
          <a:bodyPr/>
          <a:lstStyle/>
          <a:p>
            <a:pPr eaLnBrk="1" hangingPunct="1"/>
            <a:r>
              <a:rPr lang="en-US" altLang="zh-TW" dirty="0" smtClean="0">
                <a:solidFill>
                  <a:srgbClr val="FF0000"/>
                </a:solidFill>
              </a:rPr>
              <a:t>Industrial Automation</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3</a:t>
            </a:fld>
            <a:endParaRPr lang="zh-TW" altLang="en-US"/>
          </a:p>
        </p:txBody>
      </p:sp>
    </p:spTree>
    <p:extLst>
      <p:ext uri="{BB962C8B-B14F-4D97-AF65-F5344CB8AC3E}">
        <p14:creationId xmlns:p14="http://schemas.microsoft.com/office/powerpoint/2010/main" val="2227898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0" y="719138"/>
            <a:ext cx="5000625" cy="1066800"/>
          </a:xfrm>
        </p:spPr>
        <p:txBody>
          <a:bodyPr>
            <a:normAutofit fontScale="90000"/>
          </a:bodyPr>
          <a:lstStyle/>
          <a:p>
            <a:pPr eaLnBrk="1" hangingPunct="1"/>
            <a:r>
              <a:rPr lang="en-US" altLang="zh-TW" sz="3600" smtClean="0"/>
              <a:t>Clinical</a:t>
            </a:r>
            <a:r>
              <a:rPr lang="en-US" altLang="zh-TW" sz="4000" smtClean="0"/>
              <a:t> Interaction </a:t>
            </a:r>
            <a:br>
              <a:rPr lang="en-US" altLang="zh-TW" sz="4000" smtClean="0"/>
            </a:br>
            <a:r>
              <a:rPr lang="en-US" altLang="zh-TW" sz="4000" smtClean="0"/>
              <a:t>Module and System</a:t>
            </a:r>
            <a:endParaRPr lang="zh-TW" altLang="en-US" sz="4000" smtClean="0"/>
          </a:p>
        </p:txBody>
      </p:sp>
      <p:sp>
        <p:nvSpPr>
          <p:cNvPr id="11267" name="內容版面配置區 2"/>
          <p:cNvSpPr>
            <a:spLocks noGrp="1"/>
          </p:cNvSpPr>
          <p:nvPr>
            <p:ph idx="1"/>
          </p:nvPr>
        </p:nvSpPr>
        <p:spPr>
          <a:xfrm>
            <a:off x="457200" y="2143125"/>
            <a:ext cx="8543925" cy="4071938"/>
          </a:xfrm>
        </p:spPr>
        <p:txBody>
          <a:bodyPr/>
          <a:lstStyle/>
          <a:p>
            <a:pPr eaLnBrk="1" hangingPunct="1"/>
            <a:r>
              <a:rPr lang="en-US" altLang="zh-TW" sz="2800" smtClean="0"/>
              <a:t>Dr.e portable electronic physician</a:t>
            </a:r>
          </a:p>
          <a:p>
            <a:pPr lvl="1" eaLnBrk="1" hangingPunct="1"/>
            <a:r>
              <a:rPr lang="en-US" altLang="zh-TW" sz="2400" smtClean="0"/>
              <a:t>Chronic disease emergency advisory system</a:t>
            </a:r>
          </a:p>
          <a:p>
            <a:pPr lvl="1" eaLnBrk="1" hangingPunct="1"/>
            <a:r>
              <a:rPr lang="en-US" altLang="zh-TW" sz="2400" smtClean="0"/>
              <a:t>Blood pressure monitor communications assistant</a:t>
            </a:r>
          </a:p>
          <a:p>
            <a:pPr eaLnBrk="1" hangingPunct="1"/>
            <a:r>
              <a:rPr lang="en-US" altLang="zh-TW" sz="2800" smtClean="0"/>
              <a:t>Metabolic syndrome health management system</a:t>
            </a:r>
          </a:p>
          <a:p>
            <a:pPr lvl="1" eaLnBrk="1" hangingPunct="1"/>
            <a:r>
              <a:rPr lang="en-US" altLang="zh-TW" sz="2400" smtClean="0"/>
              <a:t>Provide healthcare self-management module (different diagnostic paths and physical conditions)</a:t>
            </a:r>
          </a:p>
          <a:p>
            <a:pPr lvl="1" eaLnBrk="1" hangingPunct="1"/>
            <a:r>
              <a:rPr lang="en-US" altLang="zh-TW" sz="2400" smtClean="0"/>
              <a:t>Provide automatic classification of health education and personalized diet and exercise recommendations</a:t>
            </a:r>
          </a:p>
          <a:p>
            <a:pPr lvl="1" eaLnBrk="1" hangingPunct="1"/>
            <a:r>
              <a:rPr lang="en-US" altLang="zh-TW" sz="2400" smtClean="0"/>
              <a:t>Enable self-care at home </a:t>
            </a:r>
            <a:endParaRPr lang="zh-TW" altLang="en-US" sz="24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F2166EE4-288C-490A-991A-0A76BA43480A}" type="slidenum">
              <a:rPr lang="zh-TW" altLang="en-US">
                <a:solidFill>
                  <a:srgbClr val="10253F"/>
                </a:solidFill>
                <a:latin typeface="Calibri" panose="020F0502020204030204" pitchFamily="34" charset="0"/>
              </a:rPr>
              <a:pPr eaLnBrk="1" hangingPunct="1"/>
              <a:t>30</a:t>
            </a:fld>
            <a:endParaRPr lang="zh-TW" altLang="en-US">
              <a:solidFill>
                <a:srgbClr val="10253F"/>
              </a:solidFill>
              <a:latin typeface="Calibri" panose="020F0502020204030204" pitchFamily="34" charset="0"/>
            </a:endParaRPr>
          </a:p>
        </p:txBody>
      </p:sp>
      <p:grpSp>
        <p:nvGrpSpPr>
          <p:cNvPr id="11269" name="群組 4"/>
          <p:cNvGrpSpPr>
            <a:grpSpLocks/>
          </p:cNvGrpSpPr>
          <p:nvPr/>
        </p:nvGrpSpPr>
        <p:grpSpPr bwMode="auto">
          <a:xfrm>
            <a:off x="4500563" y="142875"/>
            <a:ext cx="4643437" cy="2332038"/>
            <a:chOff x="1008063" y="1371600"/>
            <a:chExt cx="8155637" cy="5177298"/>
          </a:xfrm>
        </p:grpSpPr>
        <p:grpSp>
          <p:nvGrpSpPr>
            <p:cNvPr id="11270" name="Group 3"/>
            <p:cNvGrpSpPr>
              <a:grpSpLocks/>
            </p:cNvGrpSpPr>
            <p:nvPr/>
          </p:nvGrpSpPr>
          <p:grpSpPr bwMode="auto">
            <a:xfrm>
              <a:off x="1008063" y="3392483"/>
              <a:ext cx="8155637" cy="3156415"/>
              <a:chOff x="576" y="2142"/>
              <a:chExt cx="4660" cy="1994"/>
            </a:xfrm>
          </p:grpSpPr>
          <p:grpSp>
            <p:nvGrpSpPr>
              <p:cNvPr id="11286" name="Group 4"/>
              <p:cNvGrpSpPr>
                <a:grpSpLocks/>
              </p:cNvGrpSpPr>
              <p:nvPr/>
            </p:nvGrpSpPr>
            <p:grpSpPr bwMode="auto">
              <a:xfrm>
                <a:off x="1709" y="2142"/>
                <a:ext cx="3527" cy="1994"/>
                <a:chOff x="1872" y="1768"/>
                <a:chExt cx="3720" cy="2100"/>
              </a:xfrm>
            </p:grpSpPr>
            <p:pic>
              <p:nvPicPr>
                <p:cNvPr id="112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 y="1900"/>
                  <a:ext cx="3517"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6" descr="sc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 y="2882"/>
                  <a:ext cx="670"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7" descr="oxime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5" y="2504"/>
                  <a:ext cx="3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8" descr="gm2_th">
                  <a:hlinkClick r:id="rId7"/>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0" y="1768"/>
                  <a:ext cx="46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9" descr="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9" y="2341"/>
                  <a:ext cx="6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6" name="Text Box 10"/>
                <p:cNvSpPr txBox="1">
                  <a:spLocks noChangeArrowheads="1"/>
                </p:cNvSpPr>
                <p:nvPr/>
              </p:nvSpPr>
              <p:spPr bwMode="auto">
                <a:xfrm>
                  <a:off x="2033" y="2951"/>
                  <a:ext cx="819"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900" b="1" i="1">
                      <a:solidFill>
                        <a:srgbClr val="3E6F7E"/>
                      </a:solidFill>
                      <a:latin typeface="Arial" panose="020B0604020202020204" pitchFamily="34" charset="0"/>
                    </a:rPr>
                    <a:t>Data Center</a:t>
                  </a:r>
                </a:p>
              </p:txBody>
            </p:sp>
            <p:sp>
              <p:nvSpPr>
                <p:cNvPr id="11297" name="Text Box 11"/>
                <p:cNvSpPr txBox="1">
                  <a:spLocks noChangeArrowheads="1"/>
                </p:cNvSpPr>
                <p:nvPr/>
              </p:nvSpPr>
              <p:spPr bwMode="auto">
                <a:xfrm>
                  <a:off x="4746" y="3407"/>
                  <a:ext cx="819"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900" b="1" i="1">
                      <a:solidFill>
                        <a:srgbClr val="3E6F7E"/>
                      </a:solidFill>
                      <a:latin typeface="Arial" panose="020B0604020202020204" pitchFamily="34" charset="0"/>
                    </a:rPr>
                    <a:t>Devices</a:t>
                  </a:r>
                </a:p>
              </p:txBody>
            </p:sp>
            <p:sp>
              <p:nvSpPr>
                <p:cNvPr id="11298" name="Text Box 12"/>
                <p:cNvSpPr txBox="1">
                  <a:spLocks noChangeArrowheads="1"/>
                </p:cNvSpPr>
                <p:nvPr/>
              </p:nvSpPr>
              <p:spPr bwMode="auto">
                <a:xfrm>
                  <a:off x="3397" y="2929"/>
                  <a:ext cx="817"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900" b="1" i="1">
                      <a:solidFill>
                        <a:srgbClr val="3E6F7E"/>
                      </a:solidFill>
                      <a:latin typeface="Arial" panose="020B0604020202020204" pitchFamily="34" charset="0"/>
                    </a:rPr>
                    <a:t>Homecare gateway</a:t>
                  </a:r>
                </a:p>
              </p:txBody>
            </p:sp>
            <p:pic>
              <p:nvPicPr>
                <p:cNvPr id="11299" name="Picture 13" descr="B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3" y="2132"/>
                  <a:ext cx="58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Picture 14" descr="SER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2" y="2111"/>
                  <a:ext cx="427"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1" name="Picture 15" descr="SERVER"/>
                <p:cNvPicPr>
                  <a:picLocks noChangeAspect="1" noChangeArrowheads="1"/>
                </p:cNvPicPr>
                <p:nvPr/>
              </p:nvPicPr>
              <p:blipFill>
                <a:blip r:embed="rId11">
                  <a:extLst>
                    <a:ext uri="{28A0092B-C50C-407E-A947-70E740481C1C}">
                      <a14:useLocalDpi xmlns:a14="http://schemas.microsoft.com/office/drawing/2010/main" val="0"/>
                    </a:ext>
                  </a:extLst>
                </a:blip>
                <a:srcRect l="29933" t="93979" b="1349"/>
                <a:stretch>
                  <a:fillRect/>
                </a:stretch>
              </p:blipFill>
              <p:spPr bwMode="auto">
                <a:xfrm flipV="1">
                  <a:off x="2349" y="2852"/>
                  <a:ext cx="40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2" name="Picture 16" descr="PC  monito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5" y="2363"/>
                  <a:ext cx="680"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17"/>
                <p:cNvSpPr>
                  <a:spLocks noChangeShapeType="1"/>
                </p:cNvSpPr>
                <p:nvPr/>
              </p:nvSpPr>
              <p:spPr bwMode="auto">
                <a:xfrm flipH="1">
                  <a:off x="2989" y="2503"/>
                  <a:ext cx="371" cy="0"/>
                </a:xfrm>
                <a:prstGeom prst="line">
                  <a:avLst/>
                </a:prstGeom>
                <a:noFill/>
                <a:ln w="19050">
                  <a:solidFill>
                    <a:srgbClr val="0000FF"/>
                  </a:solidFill>
                  <a:prstDash val="sysDot"/>
                  <a:round/>
                  <a:headEnd/>
                  <a:tailEnd type="triangle" w="med" len="med"/>
                </a:ln>
              </p:spPr>
              <p:txBody>
                <a:bodyPr/>
                <a:lstStyle/>
                <a:p>
                  <a:pPr>
                    <a:defRPr/>
                  </a:pPr>
                  <a:endParaRPr lang="zh-TW" altLang="en-US" sz="1050">
                    <a:cs typeface="+mn-cs"/>
                  </a:endParaRPr>
                </a:p>
              </p:txBody>
            </p:sp>
            <p:sp>
              <p:nvSpPr>
                <p:cNvPr id="40" name="Line 18"/>
                <p:cNvSpPr>
                  <a:spLocks noChangeShapeType="1"/>
                </p:cNvSpPr>
                <p:nvPr/>
              </p:nvSpPr>
              <p:spPr bwMode="auto">
                <a:xfrm flipH="1">
                  <a:off x="4327" y="2503"/>
                  <a:ext cx="373" cy="0"/>
                </a:xfrm>
                <a:prstGeom prst="line">
                  <a:avLst/>
                </a:prstGeom>
                <a:noFill/>
                <a:ln w="19050">
                  <a:solidFill>
                    <a:srgbClr val="0000FF"/>
                  </a:solidFill>
                  <a:prstDash val="sysDot"/>
                  <a:round/>
                  <a:headEnd/>
                  <a:tailEnd type="triangle" w="med" len="med"/>
                </a:ln>
              </p:spPr>
              <p:txBody>
                <a:bodyPr/>
                <a:lstStyle/>
                <a:p>
                  <a:pPr>
                    <a:defRPr/>
                  </a:pPr>
                  <a:endParaRPr lang="zh-TW" altLang="en-US" sz="1050">
                    <a:cs typeface="+mn-cs"/>
                  </a:endParaRPr>
                </a:p>
              </p:txBody>
            </p:sp>
          </p:grpSp>
          <p:grpSp>
            <p:nvGrpSpPr>
              <p:cNvPr id="11287" name="Group 19"/>
              <p:cNvGrpSpPr>
                <a:grpSpLocks/>
              </p:cNvGrpSpPr>
              <p:nvPr/>
            </p:nvGrpSpPr>
            <p:grpSpPr bwMode="auto">
              <a:xfrm>
                <a:off x="576" y="2224"/>
                <a:ext cx="555" cy="1481"/>
                <a:chOff x="528" y="1872"/>
                <a:chExt cx="720" cy="1728"/>
              </a:xfrm>
            </p:grpSpPr>
            <p:pic>
              <p:nvPicPr>
                <p:cNvPr id="11289" name="Picture 20" descr="doctors &amp; nurs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 y="2496"/>
                  <a:ext cx="72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90" name="Object 2"/>
                <p:cNvGraphicFramePr>
                  <a:graphicFrameLocks noChangeAspect="1"/>
                </p:cNvGraphicFramePr>
                <p:nvPr/>
              </p:nvGraphicFramePr>
              <p:xfrm>
                <a:off x="546" y="1872"/>
                <a:ext cx="645" cy="442"/>
              </p:xfrm>
              <a:graphic>
                <a:graphicData uri="http://schemas.openxmlformats.org/presentationml/2006/ole">
                  <mc:AlternateContent xmlns:mc="http://schemas.openxmlformats.org/markup-compatibility/2006">
                    <mc:Choice xmlns:v="urn:schemas-microsoft-com:vml" Requires="v">
                      <p:oleObj spid="_x0000_s1104" name="Image" r:id="rId14" imgW="1587302" imgH="1092063" progId="Photoshop.Image.7">
                        <p:embed/>
                      </p:oleObj>
                    </mc:Choice>
                    <mc:Fallback>
                      <p:oleObj name="Image" r:id="rId14" imgW="1587302" imgH="1092063"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 y="1872"/>
                              <a:ext cx="64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4" name="Line 22"/>
              <p:cNvSpPr>
                <a:spLocks noChangeShapeType="1"/>
              </p:cNvSpPr>
              <p:nvPr/>
            </p:nvSpPr>
            <p:spPr bwMode="auto">
              <a:xfrm flipH="1">
                <a:off x="1272" y="2876"/>
                <a:ext cx="336" cy="0"/>
              </a:xfrm>
              <a:prstGeom prst="line">
                <a:avLst/>
              </a:prstGeom>
              <a:noFill/>
              <a:ln w="19050">
                <a:solidFill>
                  <a:srgbClr val="0000FF"/>
                </a:solidFill>
                <a:prstDash val="sysDot"/>
                <a:round/>
                <a:headEnd/>
                <a:tailEnd type="triangle" w="med" len="med"/>
              </a:ln>
            </p:spPr>
            <p:txBody>
              <a:bodyPr/>
              <a:lstStyle/>
              <a:p>
                <a:pPr>
                  <a:defRPr/>
                </a:pPr>
                <a:endParaRPr lang="zh-TW" altLang="en-US" sz="1050">
                  <a:cs typeface="+mn-cs"/>
                </a:endParaRPr>
              </a:p>
            </p:txBody>
          </p:sp>
        </p:grpSp>
        <p:grpSp>
          <p:nvGrpSpPr>
            <p:cNvPr id="11271" name="Group 23"/>
            <p:cNvGrpSpPr>
              <a:grpSpLocks/>
            </p:cNvGrpSpPr>
            <p:nvPr/>
          </p:nvGrpSpPr>
          <p:grpSpPr bwMode="auto">
            <a:xfrm>
              <a:off x="3611563" y="1371600"/>
              <a:ext cx="5461000" cy="2505075"/>
              <a:chOff x="2064" y="912"/>
              <a:chExt cx="3120" cy="1582"/>
            </a:xfrm>
          </p:grpSpPr>
          <p:sp>
            <p:nvSpPr>
              <p:cNvPr id="11284" name="AutoShape 24"/>
              <p:cNvSpPr>
                <a:spLocks noChangeArrowheads="1"/>
              </p:cNvSpPr>
              <p:nvPr/>
            </p:nvSpPr>
            <p:spPr bwMode="auto">
              <a:xfrm>
                <a:off x="2064" y="912"/>
                <a:ext cx="3121" cy="1202"/>
              </a:xfrm>
              <a:prstGeom prst="roundRect">
                <a:avLst>
                  <a:gd name="adj" fmla="val 16667"/>
                </a:avLst>
              </a:prstGeom>
              <a:solidFill>
                <a:srgbClr val="B9E48A">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zh-TW" sz="1000">
                  <a:solidFill>
                    <a:srgbClr val="FC0128"/>
                  </a:solidFill>
                  <a:latin typeface="Times New Roman" panose="02020603050405020304" pitchFamily="18" charset="0"/>
                  <a:ea typeface="標楷體" panose="03000509000000000000" pitchFamily="65" charset="-120"/>
                </a:endParaRPr>
              </a:p>
            </p:txBody>
          </p:sp>
          <p:sp>
            <p:nvSpPr>
              <p:cNvPr id="21" name="Line 25"/>
              <p:cNvSpPr>
                <a:spLocks noChangeShapeType="1"/>
              </p:cNvSpPr>
              <p:nvPr/>
            </p:nvSpPr>
            <p:spPr bwMode="auto">
              <a:xfrm>
                <a:off x="3581" y="1974"/>
                <a:ext cx="0" cy="521"/>
              </a:xfrm>
              <a:prstGeom prst="line">
                <a:avLst/>
              </a:prstGeom>
              <a:noFill/>
              <a:ln w="22225">
                <a:solidFill>
                  <a:srgbClr val="6DAE28"/>
                </a:solidFill>
                <a:prstDash val="dash"/>
                <a:round/>
                <a:headEnd/>
                <a:tailEnd/>
              </a:ln>
            </p:spPr>
            <p:txBody>
              <a:bodyPr/>
              <a:lstStyle/>
              <a:p>
                <a:pPr>
                  <a:defRPr/>
                </a:pPr>
                <a:endParaRPr lang="zh-TW" altLang="en-US" sz="1050">
                  <a:cs typeface="+mn-cs"/>
                </a:endParaRPr>
              </a:p>
            </p:txBody>
          </p:sp>
        </p:grpSp>
        <p:grpSp>
          <p:nvGrpSpPr>
            <p:cNvPr id="11272" name="Group 26"/>
            <p:cNvGrpSpPr>
              <a:grpSpLocks/>
            </p:cNvGrpSpPr>
            <p:nvPr/>
          </p:nvGrpSpPr>
          <p:grpSpPr bwMode="auto">
            <a:xfrm>
              <a:off x="5597524" y="1565274"/>
              <a:ext cx="1769640" cy="1654124"/>
              <a:chOff x="624" y="1486"/>
              <a:chExt cx="1995" cy="2057"/>
            </a:xfrm>
          </p:grpSpPr>
          <p:pic>
            <p:nvPicPr>
              <p:cNvPr id="11282" name="Picture 27" descr="got a message-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0" y="1486"/>
                <a:ext cx="716"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Text Box 28"/>
              <p:cNvSpPr txBox="1">
                <a:spLocks noChangeArrowheads="1"/>
              </p:cNvSpPr>
              <p:nvPr/>
            </p:nvSpPr>
            <p:spPr bwMode="auto">
              <a:xfrm>
                <a:off x="624" y="2524"/>
                <a:ext cx="1995"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900" b="1" i="1">
                    <a:latin typeface="Arial" panose="020B0604020202020204" pitchFamily="34" charset="0"/>
                  </a:rPr>
                  <a:t>Message Notification</a:t>
                </a:r>
              </a:p>
            </p:txBody>
          </p:sp>
        </p:grpSp>
        <p:grpSp>
          <p:nvGrpSpPr>
            <p:cNvPr id="11273" name="Group 29"/>
            <p:cNvGrpSpPr>
              <a:grpSpLocks/>
            </p:cNvGrpSpPr>
            <p:nvPr/>
          </p:nvGrpSpPr>
          <p:grpSpPr bwMode="auto">
            <a:xfrm>
              <a:off x="4008439" y="1495424"/>
              <a:ext cx="1404938" cy="1725043"/>
              <a:chOff x="2017" y="1396"/>
              <a:chExt cx="1583" cy="2149"/>
            </a:xfrm>
          </p:grpSpPr>
          <p:pic>
            <p:nvPicPr>
              <p:cNvPr id="11280" name="Picture 30" descr="32-BELL-O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14" y="1396"/>
                <a:ext cx="589"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Text Box 31"/>
              <p:cNvSpPr txBox="1">
                <a:spLocks noChangeArrowheads="1"/>
              </p:cNvSpPr>
              <p:nvPr/>
            </p:nvSpPr>
            <p:spPr bwMode="auto">
              <a:xfrm>
                <a:off x="2017" y="2524"/>
                <a:ext cx="1583"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900" b="1" i="1">
                    <a:latin typeface="Arial" panose="020B0604020202020204" pitchFamily="34" charset="0"/>
                  </a:rPr>
                  <a:t>Medicine Reminder</a:t>
                </a:r>
              </a:p>
            </p:txBody>
          </p:sp>
        </p:grpSp>
        <p:grpSp>
          <p:nvGrpSpPr>
            <p:cNvPr id="11274" name="Group 32"/>
            <p:cNvGrpSpPr>
              <a:grpSpLocks/>
            </p:cNvGrpSpPr>
            <p:nvPr/>
          </p:nvGrpSpPr>
          <p:grpSpPr bwMode="auto">
            <a:xfrm>
              <a:off x="7140573" y="1392238"/>
              <a:ext cx="1634729" cy="2049684"/>
              <a:chOff x="3504" y="1311"/>
              <a:chExt cx="1841" cy="2550"/>
            </a:xfrm>
          </p:grpSpPr>
          <p:grpSp>
            <p:nvGrpSpPr>
              <p:cNvPr id="11276" name="Group 33"/>
              <p:cNvGrpSpPr>
                <a:grpSpLocks/>
              </p:cNvGrpSpPr>
              <p:nvPr/>
            </p:nvGrpSpPr>
            <p:grpSpPr bwMode="auto">
              <a:xfrm>
                <a:off x="3815" y="1311"/>
                <a:ext cx="962" cy="933"/>
                <a:chOff x="3552" y="1248"/>
                <a:chExt cx="480" cy="465"/>
              </a:xfrm>
            </p:grpSpPr>
            <p:pic>
              <p:nvPicPr>
                <p:cNvPr id="11278" name="Picture 34" descr="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52" y="1248"/>
                  <a:ext cx="48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35"/>
                <p:cNvPicPr>
                  <a:picLocks noChangeAspect="1" noChangeArrowheads="1"/>
                </p:cNvPicPr>
                <p:nvPr/>
              </p:nvPicPr>
              <p:blipFill>
                <a:blip r:embed="rId19">
                  <a:extLst>
                    <a:ext uri="{28A0092B-C50C-407E-A947-70E740481C1C}">
                      <a14:useLocalDpi xmlns:a14="http://schemas.microsoft.com/office/drawing/2010/main" val="0"/>
                    </a:ext>
                  </a:extLst>
                </a:blip>
                <a:srcRect b="7523"/>
                <a:stretch>
                  <a:fillRect/>
                </a:stretch>
              </p:blipFill>
              <p:spPr bwMode="auto">
                <a:xfrm>
                  <a:off x="3600" y="1287"/>
                  <a:ext cx="38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7" name="Text Box 36"/>
              <p:cNvSpPr txBox="1">
                <a:spLocks noChangeArrowheads="1"/>
              </p:cNvSpPr>
              <p:nvPr/>
            </p:nvSpPr>
            <p:spPr bwMode="auto">
              <a:xfrm>
                <a:off x="3504" y="2459"/>
                <a:ext cx="1841"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900" b="1" i="1">
                    <a:latin typeface="Arial" panose="020B0604020202020204" pitchFamily="34" charset="0"/>
                  </a:rPr>
                  <a:t>Web-Based Remote Monitoring</a:t>
                </a:r>
              </a:p>
            </p:txBody>
          </p:sp>
        </p:grpSp>
        <p:sp>
          <p:nvSpPr>
            <p:cNvPr id="11275" name="Oval 37"/>
            <p:cNvSpPr>
              <a:spLocks noChangeArrowheads="1"/>
            </p:cNvSpPr>
            <p:nvPr/>
          </p:nvSpPr>
          <p:spPr bwMode="auto">
            <a:xfrm>
              <a:off x="5658868" y="4117084"/>
              <a:ext cx="1129241" cy="881092"/>
            </a:xfrm>
            <a:prstGeom prst="ellipse">
              <a:avLst/>
            </a:prstGeom>
            <a:noFill/>
            <a:ln w="22225">
              <a:solidFill>
                <a:srgbClr val="6DB328"/>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zh-TW" sz="1000">
                <a:solidFill>
                  <a:srgbClr val="FC0128"/>
                </a:solidFill>
                <a:latin typeface="Times New Roman" panose="02020603050405020304" pitchFamily="18" charset="0"/>
                <a:ea typeface="標楷體" panose="03000509000000000000" pitchFamily="65" charset="-120"/>
              </a:endParaRPr>
            </a:p>
          </p:txBody>
        </p:sp>
      </p:grpSp>
      <p:sp>
        <p:nvSpPr>
          <p:cNvPr id="2" name="矩形 1"/>
          <p:cNvSpPr/>
          <p:nvPr/>
        </p:nvSpPr>
        <p:spPr>
          <a:xfrm>
            <a:off x="971600" y="3861048"/>
            <a:ext cx="1210588" cy="338554"/>
          </a:xfrm>
          <a:prstGeom prst="rect">
            <a:avLst/>
          </a:prstGeom>
        </p:spPr>
        <p:txBody>
          <a:bodyPr wrap="none">
            <a:spAutoFit/>
          </a:bodyPr>
          <a:lstStyle/>
          <a:p>
            <a:r>
              <a:rPr lang="zh-TW" altLang="en-US" sz="1600" dirty="0">
                <a:latin typeface="Tahoma" panose="020B0604030504040204" pitchFamily="34" charset="0"/>
              </a:rPr>
              <a:t>代謝症候群</a:t>
            </a:r>
            <a:endParaRPr lang="zh-TW" altLang="en-US" sz="1600" dirty="0"/>
          </a:p>
        </p:txBody>
      </p:sp>
    </p:spTree>
    <p:extLst>
      <p:ext uri="{BB962C8B-B14F-4D97-AF65-F5344CB8AC3E}">
        <p14:creationId xmlns:p14="http://schemas.microsoft.com/office/powerpoint/2010/main" val="39122350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71438" y="428625"/>
            <a:ext cx="8829675" cy="1066800"/>
          </a:xfrm>
        </p:spPr>
        <p:txBody>
          <a:bodyPr>
            <a:normAutofit fontScale="90000"/>
          </a:bodyPr>
          <a:lstStyle/>
          <a:p>
            <a:pPr eaLnBrk="1" hangingPunct="1"/>
            <a:r>
              <a:rPr lang="en-US" altLang="zh-TW" sz="3500" smtClean="0"/>
              <a:t>2. Home Gateway and Community Platform </a:t>
            </a:r>
            <a:br>
              <a:rPr lang="en-US" altLang="zh-TW" sz="3500" smtClean="0"/>
            </a:br>
            <a:r>
              <a:rPr lang="en-US" altLang="zh-TW" sz="3500" smtClean="0"/>
              <a:t>for the Elderly</a:t>
            </a:r>
            <a:endParaRPr lang="zh-TW" altLang="en-US" sz="3500" smtClean="0"/>
          </a:p>
        </p:txBody>
      </p:sp>
      <p:sp>
        <p:nvSpPr>
          <p:cNvPr id="12291" name="內容版面配置區 2"/>
          <p:cNvSpPr>
            <a:spLocks noGrp="1"/>
          </p:cNvSpPr>
          <p:nvPr>
            <p:ph idx="1"/>
          </p:nvPr>
        </p:nvSpPr>
        <p:spPr>
          <a:xfrm>
            <a:off x="457200" y="1484313"/>
            <a:ext cx="8229600" cy="4641850"/>
          </a:xfrm>
        </p:spPr>
        <p:txBody>
          <a:bodyPr/>
          <a:lstStyle/>
          <a:p>
            <a:pPr eaLnBrk="1" hangingPunct="1"/>
            <a:r>
              <a:rPr lang="en-US" altLang="zh-TW" sz="2800" smtClean="0"/>
              <a:t>Goal: to provide basic necessities, recreation, interactive entertainment platform and security care</a:t>
            </a:r>
          </a:p>
          <a:p>
            <a:pPr eaLnBrk="1" hangingPunct="1"/>
            <a:r>
              <a:rPr lang="en-US" altLang="zh-TW" sz="2800" smtClean="0"/>
              <a:t>Achievement:</a:t>
            </a:r>
          </a:p>
          <a:p>
            <a:pPr lvl="1" eaLnBrk="1" hangingPunct="1"/>
            <a:r>
              <a:rPr lang="en-US" altLang="zh-TW" sz="2400" smtClean="0"/>
              <a:t>Implementation and application of home personal gateway </a:t>
            </a:r>
          </a:p>
          <a:p>
            <a:pPr lvl="1" eaLnBrk="1" hangingPunct="1"/>
            <a:r>
              <a:rPr lang="en-US" altLang="zh-TW" sz="2400" smtClean="0"/>
              <a:t>Medication reminders and drug identification</a:t>
            </a:r>
          </a:p>
          <a:p>
            <a:pPr lvl="1" eaLnBrk="1" hangingPunct="1"/>
            <a:r>
              <a:rPr lang="en-US" altLang="zh-TW" sz="2400" smtClean="0"/>
              <a:t>Smart Entertainment Platform</a:t>
            </a:r>
          </a:p>
          <a:p>
            <a:pPr lvl="1" eaLnBrk="1" hangingPunct="1"/>
            <a:r>
              <a:rPr lang="en-US" altLang="zh-TW" sz="2400" smtClean="0"/>
              <a:t>Design of indoor positioning and navigation system</a:t>
            </a:r>
          </a:p>
          <a:p>
            <a:pPr lvl="1" eaLnBrk="1" hangingPunct="1"/>
            <a:r>
              <a:rPr lang="en-US" altLang="zh-TW" sz="2400" smtClean="0"/>
              <a:t>Fall detection system</a:t>
            </a:r>
          </a:p>
          <a:p>
            <a:pPr lvl="1" eaLnBrk="1" hangingPunct="1"/>
            <a:r>
              <a:rPr lang="en-US" altLang="zh-TW" sz="2400" smtClean="0"/>
              <a:t>Cloud-Based Health Promotion and Care Platform</a:t>
            </a:r>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A25173B-E862-4F38-B40F-B3C172DB845D}" type="slidenum">
              <a:rPr lang="zh-TW" altLang="en-US">
                <a:solidFill>
                  <a:srgbClr val="10253F"/>
                </a:solidFill>
                <a:latin typeface="Calibri" panose="020F0502020204030204" pitchFamily="34" charset="0"/>
              </a:rPr>
              <a:pPr eaLnBrk="1" hangingPunct="1"/>
              <a:t>31</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631549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285750" y="361950"/>
            <a:ext cx="8686800" cy="1066800"/>
          </a:xfrm>
        </p:spPr>
        <p:txBody>
          <a:bodyPr>
            <a:normAutofit fontScale="90000"/>
          </a:bodyPr>
          <a:lstStyle/>
          <a:p>
            <a:pPr eaLnBrk="1" hangingPunct="1"/>
            <a:r>
              <a:rPr lang="en-US" altLang="zh-TW" sz="3600" smtClean="0"/>
              <a:t>Home and </a:t>
            </a:r>
            <a:r>
              <a:rPr lang="en-US" altLang="zh-TW" sz="3500" smtClean="0"/>
              <a:t>Community Platform System Architecture</a:t>
            </a:r>
            <a:endParaRPr lang="zh-TW" altLang="en-US" sz="35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3633936-B5A4-4EA6-BFF5-EDF067FC8D32}" type="slidenum">
              <a:rPr lang="zh-TW" altLang="en-US">
                <a:solidFill>
                  <a:srgbClr val="10253F"/>
                </a:solidFill>
                <a:latin typeface="Calibri" panose="020F0502020204030204" pitchFamily="34" charset="0"/>
              </a:rPr>
              <a:pPr eaLnBrk="1" hangingPunct="1"/>
              <a:t>32</a:t>
            </a:fld>
            <a:endParaRPr lang="zh-TW" altLang="en-US">
              <a:solidFill>
                <a:srgbClr val="10253F"/>
              </a:solidFill>
              <a:latin typeface="Calibri" panose="020F0502020204030204" pitchFamily="34" charset="0"/>
            </a:endParaRPr>
          </a:p>
        </p:txBody>
      </p:sp>
      <p:grpSp>
        <p:nvGrpSpPr>
          <p:cNvPr id="13316" name="群組 26"/>
          <p:cNvGrpSpPr>
            <a:grpSpLocks/>
          </p:cNvGrpSpPr>
          <p:nvPr/>
        </p:nvGrpSpPr>
        <p:grpSpPr bwMode="auto">
          <a:xfrm>
            <a:off x="652463" y="1428750"/>
            <a:ext cx="7848600" cy="4572000"/>
            <a:chOff x="516512" y="1513127"/>
            <a:chExt cx="8378251" cy="5208348"/>
          </a:xfrm>
        </p:grpSpPr>
        <p:sp>
          <p:nvSpPr>
            <p:cNvPr id="13317" name="Oval 2"/>
            <p:cNvSpPr>
              <a:spLocks noChangeArrowheads="1"/>
            </p:cNvSpPr>
            <p:nvPr/>
          </p:nvSpPr>
          <p:spPr bwMode="auto">
            <a:xfrm>
              <a:off x="2124075" y="2433574"/>
              <a:ext cx="4752975" cy="280810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solidFill>
                  <a:srgbClr val="FC0128"/>
                </a:solidFill>
                <a:latin typeface="Times New Roman" panose="02020603050405020304" pitchFamily="18" charset="0"/>
                <a:ea typeface="標楷體" panose="03000509000000000000" pitchFamily="65" charset="-120"/>
              </a:endParaRPr>
            </a:p>
          </p:txBody>
        </p:sp>
        <p:pic>
          <p:nvPicPr>
            <p:cNvPr id="13318" name="Picture 11" descr="C:\Program Files\Microsoft Office\MEDIA\CAGCAT10\j0240719.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4522590"/>
              <a:ext cx="852487" cy="1282618"/>
            </a:xfrm>
            <a:prstGeom prst="rect">
              <a:avLst/>
            </a:prstGeom>
            <a:solidFill>
              <a:schemeClr val="bg1"/>
            </a:solidFill>
            <a:ln w="25400">
              <a:solidFill>
                <a:srgbClr val="9BBB59"/>
              </a:solidFill>
              <a:miter lim="800000"/>
              <a:headEnd/>
              <a:tailEnd/>
            </a:ln>
          </p:spPr>
        </p:pic>
        <p:pic>
          <p:nvPicPr>
            <p:cNvPr id="13319" name="Picture 3"/>
            <p:cNvPicPr>
              <a:picLocks noChangeAspect="1" noChangeArrowheads="1"/>
            </p:cNvPicPr>
            <p:nvPr/>
          </p:nvPicPr>
          <p:blipFill>
            <a:blip r:embed="rId4">
              <a:extLst>
                <a:ext uri="{28A0092B-C50C-407E-A947-70E740481C1C}">
                  <a14:useLocalDpi xmlns:a14="http://schemas.microsoft.com/office/drawing/2010/main" val="0"/>
                </a:ext>
              </a:extLst>
            </a:blip>
            <a:srcRect l="27116" t="11610" r="27849" b="8636"/>
            <a:stretch>
              <a:fillRect/>
            </a:stretch>
          </p:blipFill>
          <p:spPr bwMode="auto">
            <a:xfrm>
              <a:off x="2848145" y="5259683"/>
              <a:ext cx="792162" cy="1007998"/>
            </a:xfrm>
            <a:prstGeom prst="rect">
              <a:avLst/>
            </a:prstGeom>
            <a:noFill/>
            <a:ln w="254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320" name="文字方塊 22"/>
            <p:cNvSpPr txBox="1">
              <a:spLocks noChangeArrowheads="1"/>
            </p:cNvSpPr>
            <p:nvPr/>
          </p:nvSpPr>
          <p:spPr bwMode="auto">
            <a:xfrm>
              <a:off x="2702229" y="6241845"/>
              <a:ext cx="1582737" cy="36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Smart phone</a:t>
              </a:r>
            </a:p>
          </p:txBody>
        </p:sp>
        <p:sp>
          <p:nvSpPr>
            <p:cNvPr id="13321" name="文字方塊 33"/>
            <p:cNvSpPr txBox="1">
              <a:spLocks noChangeArrowheads="1"/>
            </p:cNvSpPr>
            <p:nvPr/>
          </p:nvSpPr>
          <p:spPr bwMode="auto">
            <a:xfrm>
              <a:off x="6875463" y="4730539"/>
              <a:ext cx="1727200" cy="64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Telemedicine service</a:t>
              </a:r>
            </a:p>
          </p:txBody>
        </p:sp>
        <p:pic>
          <p:nvPicPr>
            <p:cNvPr id="11" name="Picture 16" descr="C:\Documents and Settings\Administrator\Local Settings\Temporary Internet Files\Content.IE5\X5E982BG\MCj04163580000[1].wmf"/>
            <p:cNvPicPr>
              <a:picLocks noChangeAspect="1" noChangeArrowheads="1"/>
            </p:cNvPicPr>
            <p:nvPr/>
          </p:nvPicPr>
          <p:blipFill>
            <a:blip r:embed="rId5"/>
            <a:srcRect/>
            <a:stretch>
              <a:fillRect/>
            </a:stretch>
          </p:blipFill>
          <p:spPr bwMode="auto">
            <a:xfrm>
              <a:off x="1477367" y="5260244"/>
              <a:ext cx="1064228" cy="1081456"/>
            </a:xfrm>
            <a:prstGeom prst="rect">
              <a:avLst/>
            </a:prstGeom>
            <a:noFill/>
            <a:ln w="25400">
              <a:solidFill>
                <a:schemeClr val="accent4"/>
              </a:solidFill>
            </a:ln>
          </p:spPr>
        </p:pic>
        <p:sp>
          <p:nvSpPr>
            <p:cNvPr id="13323" name="文字方塊 51"/>
            <p:cNvSpPr txBox="1">
              <a:spLocks noChangeArrowheads="1"/>
            </p:cNvSpPr>
            <p:nvPr/>
          </p:nvSpPr>
          <p:spPr bwMode="auto">
            <a:xfrm>
              <a:off x="1083047" y="6354786"/>
              <a:ext cx="1776885" cy="36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Physical activity</a:t>
              </a:r>
            </a:p>
          </p:txBody>
        </p:sp>
        <p:pic>
          <p:nvPicPr>
            <p:cNvPr id="13324" name="圖片 85" descr="event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2362140"/>
              <a:ext cx="1462087" cy="898468"/>
            </a:xfrm>
            <a:prstGeom prst="rect">
              <a:avLst/>
            </a:prstGeom>
            <a:solidFill>
              <a:schemeClr val="bg1"/>
            </a:solidFill>
            <a:ln w="25400">
              <a:solidFill>
                <a:srgbClr val="FF6600"/>
              </a:solidFill>
              <a:miter lim="800000"/>
              <a:headEnd/>
              <a:tailEnd/>
            </a:ln>
          </p:spPr>
        </p:pic>
        <p:sp>
          <p:nvSpPr>
            <p:cNvPr id="13325" name="文字方塊 137"/>
            <p:cNvSpPr txBox="1">
              <a:spLocks noChangeArrowheads="1"/>
            </p:cNvSpPr>
            <p:nvPr/>
          </p:nvSpPr>
          <p:spPr bwMode="auto">
            <a:xfrm>
              <a:off x="971550" y="1930368"/>
              <a:ext cx="1873250" cy="3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Event reminder</a:t>
              </a:r>
            </a:p>
          </p:txBody>
        </p:sp>
        <p:pic>
          <p:nvPicPr>
            <p:cNvPr id="13326" name="Picture 45" descr="C:\Documents and Settings\Administrator\Local Settings\Temporary Internet Files\Content.IE5\WOLY2ON8\MCj0388716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0575" y="5488540"/>
              <a:ext cx="1065212" cy="696868"/>
            </a:xfrm>
            <a:prstGeom prst="rect">
              <a:avLst/>
            </a:prstGeom>
            <a:noFill/>
            <a:ln w="254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3327" name="文字方塊 165"/>
            <p:cNvSpPr txBox="1">
              <a:spLocks noChangeArrowheads="1"/>
            </p:cNvSpPr>
            <p:nvPr/>
          </p:nvSpPr>
          <p:spPr bwMode="auto">
            <a:xfrm>
              <a:off x="6685402" y="6171864"/>
              <a:ext cx="1943100" cy="36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Emergency call</a:t>
              </a:r>
            </a:p>
          </p:txBody>
        </p:sp>
        <p:grpSp>
          <p:nvGrpSpPr>
            <p:cNvPr id="13328" name="Group 3"/>
            <p:cNvGrpSpPr>
              <a:grpSpLocks/>
            </p:cNvGrpSpPr>
            <p:nvPr/>
          </p:nvGrpSpPr>
          <p:grpSpPr bwMode="auto">
            <a:xfrm>
              <a:off x="3059113" y="1857347"/>
              <a:ext cx="2952750" cy="2089017"/>
              <a:chOff x="476" y="255"/>
              <a:chExt cx="5218" cy="3815"/>
            </a:xfrm>
          </p:grpSpPr>
          <p:pic>
            <p:nvPicPr>
              <p:cNvPr id="13338" name="Picture 4" descr="調整大小旋轉img039拷貝"/>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 y="255"/>
                <a:ext cx="5218" cy="38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39" name="Picture 5" descr="myhealth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 y="580"/>
                <a:ext cx="2404" cy="14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3329" name="文字方塊 33"/>
            <p:cNvSpPr txBox="1">
              <a:spLocks noChangeArrowheads="1"/>
            </p:cNvSpPr>
            <p:nvPr/>
          </p:nvSpPr>
          <p:spPr bwMode="auto">
            <a:xfrm>
              <a:off x="2592388" y="1513127"/>
              <a:ext cx="3851275" cy="3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Home- &amp; health-care gateway</a:t>
              </a:r>
            </a:p>
          </p:txBody>
        </p:sp>
        <p:pic>
          <p:nvPicPr>
            <p:cNvPr id="19" name="Picture 8"/>
            <p:cNvPicPr>
              <a:picLocks noChangeAspect="1" noChangeArrowheads="1"/>
            </p:cNvPicPr>
            <p:nvPr/>
          </p:nvPicPr>
          <p:blipFill>
            <a:blip r:embed="rId10" cstate="print"/>
            <a:srcRect/>
            <a:stretch>
              <a:fillRect/>
            </a:stretch>
          </p:blipFill>
          <p:spPr bwMode="auto">
            <a:xfrm>
              <a:off x="612384" y="3819432"/>
              <a:ext cx="2080900" cy="1249504"/>
            </a:xfrm>
            <a:prstGeom prst="ellipse">
              <a:avLst/>
            </a:prstGeom>
            <a:noFill/>
            <a:ln w="9525" cap="flat" cmpd="sng" algn="ctr">
              <a:noFill/>
              <a:prstDash val="solid"/>
              <a:miter lim="800000"/>
              <a:headEnd/>
              <a:tailEnd/>
            </a:ln>
            <a:effectLst/>
          </p:spPr>
        </p:pic>
        <p:sp>
          <p:nvSpPr>
            <p:cNvPr id="13331" name="文字方塊 51"/>
            <p:cNvSpPr txBox="1">
              <a:spLocks noChangeArrowheads="1"/>
            </p:cNvSpPr>
            <p:nvPr/>
          </p:nvSpPr>
          <p:spPr bwMode="auto">
            <a:xfrm>
              <a:off x="516512" y="3506655"/>
              <a:ext cx="2160588" cy="36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ECG-care watch</a:t>
              </a:r>
            </a:p>
          </p:txBody>
        </p:sp>
        <p:sp>
          <p:nvSpPr>
            <p:cNvPr id="13332" name="文字方塊 33"/>
            <p:cNvSpPr txBox="1">
              <a:spLocks noChangeArrowheads="1"/>
            </p:cNvSpPr>
            <p:nvPr/>
          </p:nvSpPr>
          <p:spPr bwMode="auto">
            <a:xfrm>
              <a:off x="3563938" y="4457506"/>
              <a:ext cx="2303462" cy="64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RFID medication management</a:t>
              </a:r>
            </a:p>
          </p:txBody>
        </p:sp>
        <p:sp>
          <p:nvSpPr>
            <p:cNvPr id="13333" name="文字方塊 33"/>
            <p:cNvSpPr txBox="1">
              <a:spLocks noChangeArrowheads="1"/>
            </p:cNvSpPr>
            <p:nvPr/>
          </p:nvSpPr>
          <p:spPr bwMode="auto">
            <a:xfrm>
              <a:off x="6445250" y="1641461"/>
              <a:ext cx="2303463" cy="3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Video fall detector</a:t>
              </a:r>
            </a:p>
          </p:txBody>
        </p:sp>
        <p:sp>
          <p:nvSpPr>
            <p:cNvPr id="13334" name="文字方塊 33"/>
            <p:cNvSpPr txBox="1">
              <a:spLocks noChangeArrowheads="1"/>
            </p:cNvSpPr>
            <p:nvPr/>
          </p:nvSpPr>
          <p:spPr bwMode="auto">
            <a:xfrm>
              <a:off x="6805613" y="3313229"/>
              <a:ext cx="2089150" cy="3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1800" b="1">
                  <a:solidFill>
                    <a:srgbClr val="FC0128"/>
                  </a:solidFill>
                  <a:ea typeface="標楷體" panose="03000509000000000000" pitchFamily="65" charset="-120"/>
                </a:rPr>
                <a:t>Security system</a:t>
              </a:r>
            </a:p>
          </p:txBody>
        </p:sp>
        <p:pic>
          <p:nvPicPr>
            <p:cNvPr id="13335" name="Picture 23" descr="CMN-Y14T_150x15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488" y="2001801"/>
              <a:ext cx="1152525" cy="11524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36" name="Picture 24" descr="sica-3111_00">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5597" y="3662253"/>
              <a:ext cx="1439863" cy="10540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37" name="Picture 25" descr="ver82_d_image00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27748" y="5335608"/>
              <a:ext cx="1225550" cy="1152451"/>
            </a:xfrm>
            <a:prstGeom prst="rect">
              <a:avLst/>
            </a:prstGeom>
            <a:noFill/>
            <a:ln w="12700">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5869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457200" y="274638"/>
            <a:ext cx="8229600" cy="1066800"/>
          </a:xfrm>
        </p:spPr>
        <p:txBody>
          <a:bodyPr>
            <a:normAutofit fontScale="90000"/>
          </a:bodyPr>
          <a:lstStyle/>
          <a:p>
            <a:pPr eaLnBrk="1" hangingPunct="1"/>
            <a:r>
              <a:rPr lang="en-US" altLang="zh-TW" sz="3600" smtClean="0"/>
              <a:t>Home and Health-Care Gateway</a:t>
            </a:r>
            <a:br>
              <a:rPr lang="en-US" altLang="zh-TW" sz="3600" smtClean="0"/>
            </a:br>
            <a:r>
              <a:rPr lang="en-US" altLang="zh-TW" sz="3600" smtClean="0"/>
              <a:t>System Implementation and Application</a:t>
            </a:r>
            <a:endParaRPr lang="zh-TW" altLang="en-US" sz="36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754AF16-DEC3-4563-9620-6848AFD2EDCA}" type="slidenum">
              <a:rPr lang="zh-TW" altLang="en-US">
                <a:solidFill>
                  <a:srgbClr val="10253F"/>
                </a:solidFill>
                <a:latin typeface="Calibri" panose="020F0502020204030204" pitchFamily="34" charset="0"/>
              </a:rPr>
              <a:pPr eaLnBrk="1" hangingPunct="1"/>
              <a:t>33</a:t>
            </a:fld>
            <a:endParaRPr lang="zh-TW" altLang="en-US">
              <a:solidFill>
                <a:srgbClr val="10253F"/>
              </a:solidFill>
              <a:latin typeface="Calibri" panose="020F0502020204030204" pitchFamily="34" charset="0"/>
            </a:endParaRPr>
          </a:p>
        </p:txBody>
      </p:sp>
      <p:pic>
        <p:nvPicPr>
          <p:cNvPr id="14340" name="Picture 4" descr="myhealt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31950"/>
            <a:ext cx="25923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721100"/>
            <a:ext cx="24479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4342" name="Group 6"/>
          <p:cNvGrpSpPr>
            <a:grpSpLocks/>
          </p:cNvGrpSpPr>
          <p:nvPr/>
        </p:nvGrpSpPr>
        <p:grpSpPr bwMode="auto">
          <a:xfrm>
            <a:off x="3924300" y="1776413"/>
            <a:ext cx="4608513" cy="4105275"/>
            <a:chOff x="476" y="255"/>
            <a:chExt cx="5218" cy="3815"/>
          </a:xfrm>
        </p:grpSpPr>
        <p:pic>
          <p:nvPicPr>
            <p:cNvPr id="14343" name="Picture 7" descr="調整大小旋轉img039拷貝"/>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 y="255"/>
              <a:ext cx="5218" cy="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myhealt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 y="580"/>
              <a:ext cx="2404"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5010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內容版面配置區 2"/>
          <p:cNvSpPr>
            <a:spLocks noGrp="1"/>
          </p:cNvSpPr>
          <p:nvPr>
            <p:ph idx="1"/>
          </p:nvPr>
        </p:nvSpPr>
        <p:spPr>
          <a:xfrm>
            <a:off x="323528" y="779462"/>
            <a:ext cx="8229600" cy="5576888"/>
          </a:xfrm>
        </p:spPr>
        <p:txBody>
          <a:bodyPr/>
          <a:lstStyle/>
          <a:p>
            <a:pPr eaLnBrk="1" hangingPunct="1">
              <a:buFont typeface="Arial" charset="0"/>
              <a:buChar char="•"/>
              <a:defRPr/>
            </a:pPr>
            <a:r>
              <a:rPr lang="en-US" altLang="zh-TW" dirty="0" smtClean="0"/>
              <a:t>Through a remote control, you can use the services in the living room or in any corner of your home.</a:t>
            </a:r>
          </a:p>
          <a:p>
            <a:pPr eaLnBrk="1" hangingPunct="1">
              <a:buFont typeface="Arial" charset="0"/>
              <a:buChar char="•"/>
              <a:defRPr/>
            </a:pPr>
            <a:r>
              <a:rPr lang="en-US" altLang="zh-TW" dirty="0" smtClean="0"/>
              <a:t>The concept of a digital home is to</a:t>
            </a:r>
          </a:p>
          <a:p>
            <a:pPr marL="0" indent="0" eaLnBrk="1" hangingPunct="1">
              <a:spcBef>
                <a:spcPts val="0"/>
              </a:spcBef>
              <a:buFont typeface="Arial" charset="0"/>
              <a:buNone/>
              <a:defRPr/>
            </a:pPr>
            <a:r>
              <a:rPr lang="en-US" altLang="zh-TW" dirty="0" smtClean="0"/>
              <a:t>    protect the quality of life for the elderly,</a:t>
            </a:r>
          </a:p>
          <a:p>
            <a:pPr marL="0" indent="0" eaLnBrk="1" hangingPunct="1">
              <a:spcBef>
                <a:spcPts val="0"/>
              </a:spcBef>
              <a:buFont typeface="Arial" charset="0"/>
              <a:buNone/>
              <a:defRPr/>
            </a:pPr>
            <a:r>
              <a:rPr lang="en-US" altLang="zh-TW" dirty="0"/>
              <a:t> </a:t>
            </a:r>
            <a:r>
              <a:rPr lang="en-US" altLang="zh-TW" dirty="0" smtClean="0"/>
              <a:t>   improve health </a:t>
            </a:r>
          </a:p>
          <a:p>
            <a:pPr marL="0" indent="0" eaLnBrk="1" hangingPunct="1">
              <a:spcBef>
                <a:spcPts val="0"/>
              </a:spcBef>
              <a:buFont typeface="Arial" charset="0"/>
              <a:buNone/>
              <a:defRPr/>
            </a:pPr>
            <a:r>
              <a:rPr lang="en-US" altLang="zh-TW" dirty="0"/>
              <a:t> </a:t>
            </a:r>
            <a:r>
              <a:rPr lang="en-US" altLang="zh-TW" dirty="0" smtClean="0"/>
              <a:t>   care for the elderly, </a:t>
            </a:r>
          </a:p>
          <a:p>
            <a:pPr marL="0" indent="0" eaLnBrk="1" hangingPunct="1">
              <a:spcBef>
                <a:spcPts val="0"/>
              </a:spcBef>
              <a:buFont typeface="Arial" charset="0"/>
              <a:buNone/>
              <a:defRPr/>
            </a:pPr>
            <a:r>
              <a:rPr lang="en-US" altLang="zh-TW" dirty="0"/>
              <a:t> </a:t>
            </a:r>
            <a:r>
              <a:rPr lang="en-US" altLang="zh-TW" dirty="0" smtClean="0"/>
              <a:t>   and finally to bring</a:t>
            </a:r>
          </a:p>
          <a:p>
            <a:pPr marL="0" indent="0" eaLnBrk="1" hangingPunct="1">
              <a:spcBef>
                <a:spcPts val="0"/>
              </a:spcBef>
              <a:buFont typeface="Arial" charset="0"/>
              <a:buNone/>
              <a:defRPr/>
            </a:pPr>
            <a:r>
              <a:rPr lang="en-US" altLang="zh-TW" dirty="0"/>
              <a:t> </a:t>
            </a:r>
            <a:r>
              <a:rPr lang="en-US" altLang="zh-TW" dirty="0" smtClean="0"/>
              <a:t>   much convenience </a:t>
            </a:r>
          </a:p>
          <a:p>
            <a:pPr marL="0" indent="0" eaLnBrk="1" hangingPunct="1">
              <a:spcBef>
                <a:spcPts val="0"/>
              </a:spcBef>
              <a:buFont typeface="Arial" charset="0"/>
              <a:buNone/>
              <a:defRPr/>
            </a:pPr>
            <a:r>
              <a:rPr lang="en-US" altLang="zh-TW" dirty="0"/>
              <a:t> </a:t>
            </a:r>
            <a:r>
              <a:rPr lang="en-US" altLang="zh-TW" dirty="0" smtClean="0"/>
              <a:t>   to the elderly.</a:t>
            </a:r>
          </a:p>
          <a:p>
            <a:pPr eaLnBrk="1" hangingPunct="1">
              <a:spcBef>
                <a:spcPts val="0"/>
              </a:spcBef>
              <a:buFont typeface="Arial" charset="0"/>
              <a:buChar char="•"/>
              <a:defRPr/>
            </a:pPr>
            <a:endParaRPr lang="zh-TW" altLang="en-US" dirty="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C2C87AB-8B34-4F02-9896-29C7ED78B438}" type="slidenum">
              <a:rPr lang="zh-TW" altLang="en-US">
                <a:solidFill>
                  <a:srgbClr val="10253F"/>
                </a:solidFill>
                <a:latin typeface="Calibri" panose="020F0502020204030204" pitchFamily="34" charset="0"/>
              </a:rPr>
              <a:pPr eaLnBrk="1" hangingPunct="1"/>
              <a:t>34</a:t>
            </a:fld>
            <a:endParaRPr lang="zh-TW" altLang="en-US">
              <a:solidFill>
                <a:srgbClr val="10253F"/>
              </a:solidFill>
              <a:latin typeface="Calibri" panose="020F0502020204030204" pitchFamily="34" charset="0"/>
            </a:endParaRPr>
          </a:p>
        </p:txBody>
      </p:sp>
      <p:grpSp>
        <p:nvGrpSpPr>
          <p:cNvPr id="15364" name="Group 2"/>
          <p:cNvGrpSpPr>
            <a:grpSpLocks/>
          </p:cNvGrpSpPr>
          <p:nvPr/>
        </p:nvGrpSpPr>
        <p:grpSpPr bwMode="auto">
          <a:xfrm>
            <a:off x="4283968" y="3400968"/>
            <a:ext cx="5084762" cy="3116263"/>
            <a:chOff x="4139952" y="2780928"/>
            <a:chExt cx="5085019" cy="3116089"/>
          </a:xfrm>
        </p:grpSpPr>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l="4216" t="2608" r="4915" b="10315"/>
            <a:stretch>
              <a:fillRect/>
            </a:stretch>
          </p:blipFill>
          <p:spPr bwMode="auto">
            <a:xfrm>
              <a:off x="4211960" y="2780928"/>
              <a:ext cx="4349437" cy="297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p:cNvSpPr txBox="1">
              <a:spLocks noChangeArrowheads="1"/>
            </p:cNvSpPr>
            <p:nvPr/>
          </p:nvSpPr>
          <p:spPr bwMode="auto">
            <a:xfrm>
              <a:off x="7308304" y="4890646"/>
              <a:ext cx="14189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400">
                  <a:latin typeface="Arial" panose="020B0604020202020204" pitchFamily="34" charset="0"/>
                </a:rPr>
                <a:t>Home Gateway</a:t>
              </a:r>
            </a:p>
          </p:txBody>
        </p:sp>
        <p:sp>
          <p:nvSpPr>
            <p:cNvPr id="15367" name="TextBox 5"/>
            <p:cNvSpPr txBox="1">
              <a:spLocks noChangeArrowheads="1"/>
            </p:cNvSpPr>
            <p:nvPr/>
          </p:nvSpPr>
          <p:spPr bwMode="auto">
            <a:xfrm>
              <a:off x="7775535" y="3594502"/>
              <a:ext cx="1449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600">
                  <a:latin typeface="Arial" panose="020B0604020202020204" pitchFamily="34" charset="0"/>
                </a:rPr>
                <a:t>Family Doctor</a:t>
              </a:r>
            </a:p>
          </p:txBody>
        </p:sp>
        <p:sp>
          <p:nvSpPr>
            <p:cNvPr id="15368" name="TextBox 6"/>
            <p:cNvSpPr txBox="1">
              <a:spLocks noChangeArrowheads="1"/>
            </p:cNvSpPr>
            <p:nvPr/>
          </p:nvSpPr>
          <p:spPr bwMode="auto">
            <a:xfrm>
              <a:off x="4139952" y="3861048"/>
              <a:ext cx="9316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400">
                  <a:latin typeface="Arial" panose="020B0604020202020204" pitchFamily="34" charset="0"/>
                </a:rPr>
                <a:t>End User</a:t>
              </a:r>
            </a:p>
          </p:txBody>
        </p:sp>
        <p:sp>
          <p:nvSpPr>
            <p:cNvPr id="15369" name="TextBox 7"/>
            <p:cNvSpPr txBox="1">
              <a:spLocks noChangeArrowheads="1"/>
            </p:cNvSpPr>
            <p:nvPr/>
          </p:nvSpPr>
          <p:spPr bwMode="auto">
            <a:xfrm>
              <a:off x="5137312" y="4005064"/>
              <a:ext cx="13789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400">
                  <a:latin typeface="Arial" panose="020B0604020202020204" pitchFamily="34" charset="0"/>
                </a:rPr>
                <a:t>Wireless Meter</a:t>
              </a:r>
            </a:p>
            <a:p>
              <a:pPr eaLnBrk="1" hangingPunct="1">
                <a:spcBef>
                  <a:spcPct val="0"/>
                </a:spcBef>
                <a:buFontTx/>
                <a:buNone/>
              </a:pPr>
              <a:r>
                <a:rPr lang="en-US" altLang="en-US" sz="1400">
                  <a:latin typeface="Arial" panose="020B0604020202020204" pitchFamily="34" charset="0"/>
                </a:rPr>
                <a:t>For Physiology</a:t>
              </a:r>
            </a:p>
          </p:txBody>
        </p:sp>
        <p:sp>
          <p:nvSpPr>
            <p:cNvPr id="15370" name="TextBox 8"/>
            <p:cNvSpPr txBox="1">
              <a:spLocks noChangeArrowheads="1"/>
            </p:cNvSpPr>
            <p:nvPr/>
          </p:nvSpPr>
          <p:spPr bwMode="auto">
            <a:xfrm>
              <a:off x="5364088" y="558924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400">
                  <a:latin typeface="Arial" panose="020B0604020202020204" pitchFamily="34" charset="0"/>
                </a:rPr>
                <a:t>Report</a:t>
              </a:r>
            </a:p>
          </p:txBody>
        </p:sp>
      </p:grpSp>
    </p:spTree>
    <p:extLst>
      <p:ext uri="{BB962C8B-B14F-4D97-AF65-F5344CB8AC3E}">
        <p14:creationId xmlns:p14="http://schemas.microsoft.com/office/powerpoint/2010/main" val="750280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57200" y="274638"/>
            <a:ext cx="8229600" cy="1066800"/>
          </a:xfrm>
          <a:ln>
            <a:solidFill>
              <a:schemeClr val="accent1"/>
            </a:solidFill>
            <a:miter lim="800000"/>
            <a:headEnd/>
            <a:tailEnd/>
          </a:ln>
        </p:spPr>
        <p:txBody>
          <a:bodyPr>
            <a:normAutofit fontScale="90000"/>
          </a:bodyPr>
          <a:lstStyle/>
          <a:p>
            <a:pPr eaLnBrk="1" hangingPunct="1"/>
            <a:r>
              <a:rPr lang="en-US" altLang="zh-TW" sz="4000" smtClean="0"/>
              <a:t>Drug Identification and Medication Reminders</a:t>
            </a:r>
            <a:endParaRPr lang="zh-TW" altLang="en-US" sz="4000" smtClean="0"/>
          </a:p>
        </p:txBody>
      </p:sp>
      <p:sp>
        <p:nvSpPr>
          <p:cNvPr id="16387" name="內容版面配置區 2"/>
          <p:cNvSpPr>
            <a:spLocks noGrp="1"/>
          </p:cNvSpPr>
          <p:nvPr>
            <p:ph idx="1"/>
          </p:nvPr>
        </p:nvSpPr>
        <p:spPr>
          <a:xfrm>
            <a:off x="457200" y="1484313"/>
            <a:ext cx="8229600" cy="4641850"/>
          </a:xfrm>
        </p:spPr>
        <p:txBody>
          <a:bodyPr/>
          <a:lstStyle/>
          <a:p>
            <a:pPr eaLnBrk="1" hangingPunct="1"/>
            <a:r>
              <a:rPr lang="en-US" altLang="zh-TW" sz="2400" smtClean="0"/>
              <a:t>Control of chronic diseases normally is done by long-term medication. </a:t>
            </a:r>
          </a:p>
          <a:p>
            <a:pPr eaLnBrk="1" hangingPunct="1"/>
            <a:r>
              <a:rPr lang="en-US" altLang="zh-TW" sz="2400" smtClean="0"/>
              <a:t>However, the memory degradation of the elderly often causes the risk of taking the wrong drug.</a:t>
            </a:r>
          </a:p>
          <a:p>
            <a:pPr eaLnBrk="1" hangingPunct="1"/>
            <a:r>
              <a:rPr lang="en-US" altLang="zh-TW" sz="2400" smtClean="0"/>
              <a:t>Use sensing and network technology to develop a system that reminds the elderly to take medicine according to doctors’ prescription and also informs the elderly’s children remotely.</a:t>
            </a:r>
          </a:p>
          <a:p>
            <a:pPr eaLnBrk="1" hangingPunct="1"/>
            <a:r>
              <a:rPr lang="en-US" altLang="zh-TW" sz="2400" smtClean="0"/>
              <a:t>The purpose is to reduce the risk of taking the wrong medicine by those seniors who live alone and also help them to  establish the good habit of taking medicine regularly.</a:t>
            </a:r>
            <a:endParaRPr lang="zh-TW" altLang="en-US" sz="24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9BA890A-CB2E-4E99-BED8-4AD47D442DBE}" type="slidenum">
              <a:rPr lang="zh-TW" altLang="en-US">
                <a:solidFill>
                  <a:srgbClr val="10253F"/>
                </a:solidFill>
                <a:latin typeface="Calibri" panose="020F0502020204030204" pitchFamily="34" charset="0"/>
              </a:rPr>
              <a:pPr eaLnBrk="1" hangingPunct="1"/>
              <a:t>35</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612852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457200" y="274638"/>
            <a:ext cx="8229600" cy="1066800"/>
          </a:xfrm>
        </p:spPr>
        <p:txBody>
          <a:bodyPr>
            <a:normAutofit fontScale="90000"/>
          </a:bodyPr>
          <a:lstStyle/>
          <a:p>
            <a:pPr eaLnBrk="1" hangingPunct="1"/>
            <a:r>
              <a:rPr lang="en-US" altLang="zh-TW" sz="4000" smtClean="0"/>
              <a:t>Drug Identification and Medication Reminders (Cont.)</a:t>
            </a:r>
            <a:endParaRPr lang="zh-TW" altLang="en-US" sz="40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C95F2FD-499D-41F8-9219-F4A964016F33}" type="slidenum">
              <a:rPr lang="zh-TW" altLang="en-US">
                <a:solidFill>
                  <a:srgbClr val="10253F"/>
                </a:solidFill>
                <a:latin typeface="Calibri" panose="020F0502020204030204" pitchFamily="34" charset="0"/>
              </a:rPr>
              <a:pPr eaLnBrk="1" hangingPunct="1"/>
              <a:t>36</a:t>
            </a:fld>
            <a:endParaRPr lang="zh-TW" altLang="en-US">
              <a:solidFill>
                <a:srgbClr val="10253F"/>
              </a:solidFill>
              <a:latin typeface="Calibri" panose="020F0502020204030204" pitchFamily="34" charset="0"/>
            </a:endParaRPr>
          </a:p>
        </p:txBody>
      </p:sp>
      <p:pic>
        <p:nvPicPr>
          <p:cNvPr id="17412" name="Picture 7" descr="未命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512888"/>
            <a:ext cx="56880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3851275" y="3673475"/>
            <a:ext cx="1296988" cy="13684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414" name="TextBox 5"/>
          <p:cNvSpPr txBox="1">
            <a:spLocks noChangeArrowheads="1"/>
          </p:cNvSpPr>
          <p:nvPr/>
        </p:nvSpPr>
        <p:spPr bwMode="auto">
          <a:xfrm>
            <a:off x="6156325" y="2133600"/>
            <a:ext cx="246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en-US" sz="1800">
                <a:latin typeface="Arial" panose="020B0604020202020204" pitchFamily="34" charset="0"/>
              </a:rPr>
              <a:t>Medication Reminding</a:t>
            </a:r>
          </a:p>
          <a:p>
            <a:pPr algn="ctr" eaLnBrk="1" hangingPunct="1">
              <a:spcBef>
                <a:spcPct val="0"/>
              </a:spcBef>
              <a:buFontTx/>
              <a:buNone/>
            </a:pPr>
            <a:r>
              <a:rPr lang="en-US" altLang="en-US" sz="1800">
                <a:latin typeface="Arial" panose="020B0604020202020204" pitchFamily="34" charset="0"/>
              </a:rPr>
              <a:t>Machine</a:t>
            </a:r>
          </a:p>
        </p:txBody>
      </p:sp>
      <p:sp>
        <p:nvSpPr>
          <p:cNvPr id="17415" name="TextBox 7"/>
          <p:cNvSpPr txBox="1">
            <a:spLocks noChangeArrowheads="1"/>
          </p:cNvSpPr>
          <p:nvPr/>
        </p:nvSpPr>
        <p:spPr bwMode="auto">
          <a:xfrm>
            <a:off x="5580063" y="4335463"/>
            <a:ext cx="2479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800">
                <a:latin typeface="Arial" panose="020B0604020202020204" pitchFamily="34" charset="0"/>
              </a:rPr>
              <a:t>Detection of not taking</a:t>
            </a:r>
          </a:p>
          <a:p>
            <a:pPr eaLnBrk="1" hangingPunct="1">
              <a:spcBef>
                <a:spcPct val="0"/>
              </a:spcBef>
              <a:buFontTx/>
              <a:buNone/>
            </a:pPr>
            <a:r>
              <a:rPr lang="en-US" altLang="en-US" sz="1800">
                <a:latin typeface="Arial" panose="020B0604020202020204" pitchFamily="34" charset="0"/>
              </a:rPr>
              <a:t>medicine - inform the</a:t>
            </a:r>
          </a:p>
          <a:p>
            <a:pPr eaLnBrk="1" hangingPunct="1">
              <a:spcBef>
                <a:spcPct val="0"/>
              </a:spcBef>
              <a:buFontTx/>
              <a:buNone/>
            </a:pPr>
            <a:r>
              <a:rPr lang="en-US" altLang="en-US" sz="1800">
                <a:latin typeface="Arial" panose="020B0604020202020204" pitchFamily="34" charset="0"/>
              </a:rPr>
              <a:t>care giver urgently!</a:t>
            </a:r>
          </a:p>
        </p:txBody>
      </p:sp>
      <p:sp>
        <p:nvSpPr>
          <p:cNvPr id="17416" name="TextBox 8"/>
          <p:cNvSpPr txBox="1">
            <a:spLocks noChangeArrowheads="1"/>
          </p:cNvSpPr>
          <p:nvPr/>
        </p:nvSpPr>
        <p:spPr bwMode="auto">
          <a:xfrm>
            <a:off x="1104900" y="2133600"/>
            <a:ext cx="88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800">
                <a:latin typeface="Arial" panose="020B0604020202020204" pitchFamily="34" charset="0"/>
              </a:rPr>
              <a:t>The</a:t>
            </a:r>
          </a:p>
          <a:p>
            <a:pPr eaLnBrk="1" hangingPunct="1">
              <a:spcBef>
                <a:spcPct val="0"/>
              </a:spcBef>
              <a:buFontTx/>
              <a:buNone/>
            </a:pPr>
            <a:r>
              <a:rPr lang="en-US" altLang="en-US" sz="1800">
                <a:latin typeface="Arial" panose="020B0604020202020204" pitchFamily="34" charset="0"/>
              </a:rPr>
              <a:t>Elderly</a:t>
            </a:r>
          </a:p>
        </p:txBody>
      </p:sp>
      <p:sp>
        <p:nvSpPr>
          <p:cNvPr id="17417" name="TextBox 9"/>
          <p:cNvSpPr txBox="1">
            <a:spLocks noChangeArrowheads="1"/>
          </p:cNvSpPr>
          <p:nvPr/>
        </p:nvSpPr>
        <p:spPr bwMode="auto">
          <a:xfrm>
            <a:off x="2840038" y="5949950"/>
            <a:ext cx="1300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800">
                <a:latin typeface="Arial" panose="020B0604020202020204" pitchFamily="34" charset="0"/>
              </a:rPr>
              <a:t>Care Giver</a:t>
            </a:r>
          </a:p>
        </p:txBody>
      </p:sp>
    </p:spTree>
    <p:extLst>
      <p:ext uri="{BB962C8B-B14F-4D97-AF65-F5344CB8AC3E}">
        <p14:creationId xmlns:p14="http://schemas.microsoft.com/office/powerpoint/2010/main" val="270652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57200" y="274638"/>
            <a:ext cx="8229600" cy="1066800"/>
          </a:xfrm>
        </p:spPr>
        <p:txBody>
          <a:bodyPr>
            <a:normAutofit fontScale="90000"/>
          </a:bodyPr>
          <a:lstStyle/>
          <a:p>
            <a:pPr eaLnBrk="1" hangingPunct="1"/>
            <a:r>
              <a:rPr lang="en-US" altLang="zh-TW" smtClean="0"/>
              <a:t>Smart Entertainment Platform</a:t>
            </a:r>
            <a:br>
              <a:rPr lang="en-US" altLang="zh-TW" smtClean="0"/>
            </a:br>
            <a:r>
              <a:rPr lang="en-US" altLang="zh-TW" smtClean="0"/>
              <a:t>Objective</a:t>
            </a:r>
            <a:endParaRPr lang="zh-TW" altLang="en-US" smtClean="0"/>
          </a:p>
        </p:txBody>
      </p:sp>
      <p:sp>
        <p:nvSpPr>
          <p:cNvPr id="18435" name="內容版面配置區 2"/>
          <p:cNvSpPr>
            <a:spLocks noGrp="1"/>
          </p:cNvSpPr>
          <p:nvPr>
            <p:ph idx="1"/>
          </p:nvPr>
        </p:nvSpPr>
        <p:spPr>
          <a:xfrm>
            <a:off x="457200" y="1484313"/>
            <a:ext cx="4114800" cy="4641850"/>
          </a:xfrm>
        </p:spPr>
        <p:txBody>
          <a:bodyPr/>
          <a:lstStyle/>
          <a:p>
            <a:pPr eaLnBrk="1" hangingPunct="1"/>
            <a:r>
              <a:rPr lang="en-US" altLang="zh-TW" sz="2400" smtClean="0"/>
              <a:t>Design based on the analysis of psychological and social needs of the elderly. Bring the convenience of digital technology into the elderly community to encourage interaction among residents, and improve the quality of their social life.</a:t>
            </a:r>
            <a:endParaRPr lang="zh-TW" altLang="en-US" sz="24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6EC9A47-30AF-4D18-AF36-AAEB6A467C13}" type="slidenum">
              <a:rPr lang="zh-TW" altLang="en-US">
                <a:solidFill>
                  <a:srgbClr val="10253F"/>
                </a:solidFill>
                <a:latin typeface="Calibri" panose="020F0502020204030204" pitchFamily="34" charset="0"/>
              </a:rPr>
              <a:pPr eaLnBrk="1" hangingPunct="1"/>
              <a:t>37</a:t>
            </a:fld>
            <a:endParaRPr lang="zh-TW" altLang="en-US">
              <a:solidFill>
                <a:srgbClr val="10253F"/>
              </a:solidFill>
              <a:latin typeface="Calibri" panose="020F0502020204030204" pitchFamily="34" charset="0"/>
            </a:endParaRP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73238"/>
            <a:ext cx="403225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073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57200" y="274638"/>
            <a:ext cx="8401050" cy="1066800"/>
          </a:xfrm>
        </p:spPr>
        <p:txBody>
          <a:bodyPr>
            <a:normAutofit fontScale="90000"/>
          </a:bodyPr>
          <a:lstStyle/>
          <a:p>
            <a:pPr eaLnBrk="1" hangingPunct="1"/>
            <a:r>
              <a:rPr lang="en-US" altLang="zh-TW" sz="3600" smtClean="0"/>
              <a:t>Smart Entertainment Platform</a:t>
            </a:r>
            <a:br>
              <a:rPr lang="en-US" altLang="zh-TW" sz="3600" smtClean="0"/>
            </a:br>
            <a:r>
              <a:rPr lang="en-US" altLang="zh-TW" sz="3600" smtClean="0"/>
              <a:t>ShareTouch</a:t>
            </a:r>
            <a:endParaRPr lang="zh-TW" altLang="en-US" sz="36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E638E78-3FD3-447B-85E7-04FD4AD1E244}" type="slidenum">
              <a:rPr lang="zh-TW" altLang="en-US">
                <a:solidFill>
                  <a:srgbClr val="10253F"/>
                </a:solidFill>
                <a:latin typeface="Calibri" panose="020F0502020204030204" pitchFamily="34" charset="0"/>
              </a:rPr>
              <a:pPr eaLnBrk="1" hangingPunct="1"/>
              <a:t>38</a:t>
            </a:fld>
            <a:endParaRPr lang="zh-TW" altLang="en-US">
              <a:solidFill>
                <a:srgbClr val="10253F"/>
              </a:solidFill>
              <a:latin typeface="Calibri" panose="020F0502020204030204" pitchFamily="34" charset="0"/>
            </a:endParaRPr>
          </a:p>
        </p:txBody>
      </p:sp>
      <p:grpSp>
        <p:nvGrpSpPr>
          <p:cNvPr id="19460" name="群組 11"/>
          <p:cNvGrpSpPr>
            <a:grpSpLocks/>
          </p:cNvGrpSpPr>
          <p:nvPr/>
        </p:nvGrpSpPr>
        <p:grpSpPr bwMode="auto">
          <a:xfrm>
            <a:off x="1776413" y="1654175"/>
            <a:ext cx="5662612" cy="4357688"/>
            <a:chOff x="1120843" y="1587467"/>
            <a:chExt cx="7069138" cy="5103979"/>
          </a:xfrm>
        </p:grpSpPr>
        <p:pic>
          <p:nvPicPr>
            <p:cNvPr id="19461" name="Picture 2" desc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843" y="1587467"/>
              <a:ext cx="6545338" cy="4598545"/>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9462" name="Oval 3"/>
            <p:cNvSpPr>
              <a:spLocks noChangeArrowheads="1"/>
            </p:cNvSpPr>
            <p:nvPr/>
          </p:nvSpPr>
          <p:spPr bwMode="auto">
            <a:xfrm>
              <a:off x="5702291" y="1848357"/>
              <a:ext cx="2226512" cy="1889303"/>
            </a:xfrm>
            <a:prstGeom prst="ellipse">
              <a:avLst/>
            </a:prstGeom>
            <a:noFill/>
            <a:ln w="38100">
              <a:solidFill>
                <a:srgbClr val="FFCC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solidFill>
                  <a:srgbClr val="FC0128"/>
                </a:solidFill>
                <a:latin typeface="Times New Roman" panose="02020603050405020304" pitchFamily="18" charset="0"/>
                <a:ea typeface="標楷體" panose="03000509000000000000" pitchFamily="65" charset="-120"/>
              </a:endParaRPr>
            </a:p>
          </p:txBody>
        </p:sp>
        <p:sp>
          <p:nvSpPr>
            <p:cNvPr id="19463" name="Oval 4"/>
            <p:cNvSpPr>
              <a:spLocks noChangeArrowheads="1"/>
            </p:cNvSpPr>
            <p:nvPr/>
          </p:nvSpPr>
          <p:spPr bwMode="auto">
            <a:xfrm>
              <a:off x="4982246" y="3948379"/>
              <a:ext cx="2880180" cy="2646170"/>
            </a:xfrm>
            <a:prstGeom prst="ellipse">
              <a:avLst/>
            </a:prstGeom>
            <a:noFill/>
            <a:ln w="38100">
              <a:solidFill>
                <a:srgbClr val="FFCC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solidFill>
                  <a:srgbClr val="FC0128"/>
                </a:solidFill>
                <a:latin typeface="Times New Roman" panose="02020603050405020304" pitchFamily="18" charset="0"/>
                <a:ea typeface="標楷體" panose="03000509000000000000" pitchFamily="65" charset="-120"/>
              </a:endParaRPr>
            </a:p>
          </p:txBody>
        </p:sp>
        <p:sp>
          <p:nvSpPr>
            <p:cNvPr id="19464" name="Oval 5"/>
            <p:cNvSpPr>
              <a:spLocks noChangeArrowheads="1"/>
            </p:cNvSpPr>
            <p:nvPr/>
          </p:nvSpPr>
          <p:spPr bwMode="auto">
            <a:xfrm>
              <a:off x="1120843" y="3994250"/>
              <a:ext cx="2225069" cy="1936606"/>
            </a:xfrm>
            <a:prstGeom prst="ellipse">
              <a:avLst/>
            </a:prstGeom>
            <a:noFill/>
            <a:ln w="38100">
              <a:solidFill>
                <a:srgbClr val="FFCC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solidFill>
                  <a:srgbClr val="FC0128"/>
                </a:solidFill>
                <a:latin typeface="Times New Roman" panose="02020603050405020304" pitchFamily="18" charset="0"/>
                <a:ea typeface="標楷體" panose="03000509000000000000" pitchFamily="65" charset="-120"/>
              </a:endParaRPr>
            </a:p>
          </p:txBody>
        </p:sp>
        <p:sp>
          <p:nvSpPr>
            <p:cNvPr id="19465" name="Text Box 6"/>
            <p:cNvSpPr txBox="1">
              <a:spLocks noChangeArrowheads="1"/>
            </p:cNvSpPr>
            <p:nvPr/>
          </p:nvSpPr>
          <p:spPr bwMode="auto">
            <a:xfrm>
              <a:off x="6357402" y="2238259"/>
              <a:ext cx="1701269" cy="20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50000"/>
                </a:spcBef>
                <a:buFontTx/>
                <a:buNone/>
              </a:pPr>
              <a:r>
                <a:rPr lang="en-US" altLang="zh-TW" sz="900" b="1">
                  <a:solidFill>
                    <a:srgbClr val="FC0128"/>
                  </a:solidFill>
                  <a:latin typeface="Segoe Script" panose="020B0504020000000003" pitchFamily="34" charset="0"/>
                  <a:ea typeface="標楷體" panose="03000509000000000000" pitchFamily="65" charset="-120"/>
                </a:rPr>
                <a:t>COMMUNICATION</a:t>
              </a:r>
            </a:p>
          </p:txBody>
        </p:sp>
        <p:sp>
          <p:nvSpPr>
            <p:cNvPr id="19466" name="Text Box 7"/>
            <p:cNvSpPr txBox="1">
              <a:spLocks noChangeArrowheads="1"/>
            </p:cNvSpPr>
            <p:nvPr/>
          </p:nvSpPr>
          <p:spPr bwMode="auto">
            <a:xfrm>
              <a:off x="1317088" y="4579102"/>
              <a:ext cx="1375155" cy="20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50000"/>
                </a:spcBef>
                <a:buFontTx/>
                <a:buNone/>
              </a:pPr>
              <a:r>
                <a:rPr lang="en-US" altLang="zh-TW" sz="900" b="1">
                  <a:solidFill>
                    <a:srgbClr val="FC0128"/>
                  </a:solidFill>
                  <a:latin typeface="Segoe Script" panose="020B0504020000000003" pitchFamily="34" charset="0"/>
                  <a:ea typeface="標楷體" panose="03000509000000000000" pitchFamily="65" charset="-120"/>
                </a:rPr>
                <a:t>INTERACTIVE GAMES</a:t>
              </a:r>
            </a:p>
          </p:txBody>
        </p:sp>
        <p:sp>
          <p:nvSpPr>
            <p:cNvPr id="19467" name="Text Box 8"/>
            <p:cNvSpPr txBox="1">
              <a:spLocks noChangeArrowheads="1"/>
            </p:cNvSpPr>
            <p:nvPr/>
          </p:nvSpPr>
          <p:spPr bwMode="auto">
            <a:xfrm>
              <a:off x="6749891" y="5163955"/>
              <a:ext cx="1440090" cy="20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50000"/>
                </a:spcBef>
                <a:buFontTx/>
                <a:buNone/>
              </a:pPr>
              <a:r>
                <a:rPr lang="en-US" altLang="zh-TW" sz="900" b="1">
                  <a:solidFill>
                    <a:srgbClr val="FC0128"/>
                  </a:solidFill>
                  <a:latin typeface="Segoe Script" panose="020B0504020000000003" pitchFamily="34" charset="0"/>
                  <a:ea typeface="標楷體" panose="03000509000000000000" pitchFamily="65" charset="-120"/>
                </a:rPr>
                <a:t>DATA SHARING</a:t>
              </a:r>
            </a:p>
          </p:txBody>
        </p:sp>
        <p:sp>
          <p:nvSpPr>
            <p:cNvPr id="19468" name="Text Box 9"/>
            <p:cNvSpPr txBox="1">
              <a:spLocks noChangeArrowheads="1"/>
            </p:cNvSpPr>
            <p:nvPr/>
          </p:nvSpPr>
          <p:spPr bwMode="auto">
            <a:xfrm>
              <a:off x="1317088" y="6186011"/>
              <a:ext cx="2001148" cy="50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a:lnSpc>
                  <a:spcPct val="130000"/>
                </a:lnSpc>
                <a:spcBef>
                  <a:spcPct val="0"/>
                </a:spcBef>
                <a:buFontTx/>
                <a:buNone/>
              </a:pPr>
              <a:r>
                <a:rPr lang="en-US" altLang="zh-TW" sz="1800" b="1">
                  <a:solidFill>
                    <a:srgbClr val="CC0000"/>
                  </a:solidFill>
                  <a:latin typeface="Segoe Script" panose="020B0504020000000003" pitchFamily="34" charset="0"/>
                  <a:ea typeface="微軟正黑體" panose="020B0604030504040204" pitchFamily="34" charset="-120"/>
                </a:rPr>
                <a:t>Sharetouch</a:t>
              </a:r>
            </a:p>
          </p:txBody>
        </p:sp>
      </p:grpSp>
    </p:spTree>
    <p:extLst>
      <p:ext uri="{BB962C8B-B14F-4D97-AF65-F5344CB8AC3E}">
        <p14:creationId xmlns:p14="http://schemas.microsoft.com/office/powerpoint/2010/main" val="23981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539750" y="476250"/>
            <a:ext cx="8229600" cy="1066800"/>
          </a:xfrm>
        </p:spPr>
        <p:txBody>
          <a:bodyPr>
            <a:normAutofit fontScale="90000"/>
          </a:bodyPr>
          <a:lstStyle/>
          <a:p>
            <a:pPr eaLnBrk="1" hangingPunct="1"/>
            <a:r>
              <a:rPr lang="en-US" altLang="zh-TW" smtClean="0"/>
              <a:t>The Elderly log in to the system using RFID</a:t>
            </a:r>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E4F72C7-ED37-41FE-A8A0-FEBF32A498A4}" type="slidenum">
              <a:rPr lang="zh-TW" altLang="en-US">
                <a:solidFill>
                  <a:srgbClr val="10253F"/>
                </a:solidFill>
                <a:latin typeface="Calibri" panose="020F0502020204030204" pitchFamily="34" charset="0"/>
              </a:rPr>
              <a:pPr eaLnBrk="1" hangingPunct="1"/>
              <a:t>39</a:t>
            </a:fld>
            <a:endParaRPr lang="zh-TW" altLang="en-US">
              <a:solidFill>
                <a:srgbClr val="10253F"/>
              </a:solidFill>
              <a:latin typeface="Calibri" panose="020F0502020204030204" pitchFamily="34" charset="0"/>
            </a:endParaRPr>
          </a:p>
        </p:txBody>
      </p:sp>
      <p:pic>
        <p:nvPicPr>
          <p:cNvPr id="20484" name="Picture 4" descr="IMG_0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1719263"/>
            <a:ext cx="27051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IMG_0203"/>
          <p:cNvPicPr>
            <a:picLocks noChangeAspect="1" noChangeArrowheads="1"/>
          </p:cNvPicPr>
          <p:nvPr/>
        </p:nvPicPr>
        <p:blipFill>
          <a:blip r:embed="rId4">
            <a:extLst>
              <a:ext uri="{28A0092B-C50C-407E-A947-70E740481C1C}">
                <a14:useLocalDpi xmlns:a14="http://schemas.microsoft.com/office/drawing/2010/main" val="0"/>
              </a:ext>
            </a:extLst>
          </a:blip>
          <a:srcRect r="17052"/>
          <a:stretch>
            <a:fillRect/>
          </a:stretch>
        </p:blipFill>
        <p:spPr bwMode="auto">
          <a:xfrm>
            <a:off x="4211638" y="2168525"/>
            <a:ext cx="4395787"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Oval 6"/>
          <p:cNvSpPr>
            <a:spLocks noChangeArrowheads="1"/>
          </p:cNvSpPr>
          <p:nvPr/>
        </p:nvSpPr>
        <p:spPr bwMode="auto">
          <a:xfrm>
            <a:off x="5797550" y="3573463"/>
            <a:ext cx="1223963" cy="1368425"/>
          </a:xfrm>
          <a:prstGeom prst="ellipse">
            <a:avLst/>
          </a:prstGeom>
          <a:noFill/>
          <a:ln w="38100">
            <a:solidFill>
              <a:srgbClr val="A500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solidFill>
                <a:srgbClr val="FC0128"/>
              </a:solidFill>
              <a:latin typeface="Times New Roman" panose="02020603050405020304" pitchFamily="18" charset="0"/>
              <a:ea typeface="標楷體" panose="03000509000000000000" pitchFamily="65" charset="-120"/>
            </a:endParaRPr>
          </a:p>
        </p:txBody>
      </p:sp>
    </p:spTree>
    <p:extLst>
      <p:ext uri="{BB962C8B-B14F-4D97-AF65-F5344CB8AC3E}">
        <p14:creationId xmlns:p14="http://schemas.microsoft.com/office/powerpoint/2010/main" val="3218540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lstStyle/>
          <a:p>
            <a:pPr marL="342900" lvl="0" indent="-342900">
              <a:buClrTx/>
              <a:buSzTx/>
              <a:buFont typeface="Arial" panose="020B0604020202020204" pitchFamily="34" charset="0"/>
              <a:buChar char="•"/>
            </a:pPr>
            <a:r>
              <a:rPr lang="en-US" altLang="zh-TW" sz="2400" dirty="0">
                <a:solidFill>
                  <a:prstClr val="black"/>
                </a:solidFill>
              </a:rPr>
              <a:t>Service-oriented </a:t>
            </a:r>
            <a:r>
              <a:rPr lang="en-US" altLang="zh-TW" sz="2400" dirty="0" smtClean="0">
                <a:solidFill>
                  <a:prstClr val="black"/>
                </a:solidFill>
              </a:rPr>
              <a:t>architecture(SOA)-based </a:t>
            </a:r>
            <a:r>
              <a:rPr lang="en-US" altLang="zh-TW" sz="2400" dirty="0">
                <a:solidFill>
                  <a:prstClr val="black"/>
                </a:solidFill>
              </a:rPr>
              <a:t>device integration</a:t>
            </a:r>
          </a:p>
          <a:p>
            <a:pPr marL="342900" lvl="0" indent="-342900">
              <a:buClrTx/>
              <a:buSzTx/>
              <a:buFont typeface="Arial" panose="020B0604020202020204" pitchFamily="34" charset="0"/>
              <a:buChar char="•"/>
            </a:pPr>
            <a:r>
              <a:rPr lang="en-US" altLang="zh-TW" sz="2400" b="1" dirty="0">
                <a:solidFill>
                  <a:prstClr val="black"/>
                </a:solidFill>
              </a:rPr>
              <a:t>SOCRADES</a:t>
            </a:r>
            <a:r>
              <a:rPr lang="en-US" altLang="zh-TW" sz="2400" dirty="0">
                <a:solidFill>
                  <a:prstClr val="black"/>
                </a:solidFill>
              </a:rPr>
              <a:t>: Realizing the enterprise integrated web of things</a:t>
            </a:r>
          </a:p>
          <a:p>
            <a:pPr marL="342900" lvl="0" indent="-342900">
              <a:buClrTx/>
              <a:buSzTx/>
              <a:buFont typeface="Arial" panose="020B0604020202020204" pitchFamily="34" charset="0"/>
              <a:buChar char="•"/>
            </a:pPr>
            <a:r>
              <a:rPr lang="en-US" altLang="zh-TW" sz="2400" b="1" dirty="0">
                <a:solidFill>
                  <a:prstClr val="black"/>
                </a:solidFill>
              </a:rPr>
              <a:t>IMC-AESOP</a:t>
            </a:r>
            <a:r>
              <a:rPr lang="en-US" altLang="zh-TW" sz="2400" dirty="0">
                <a:solidFill>
                  <a:prstClr val="black"/>
                </a:solidFill>
              </a:rPr>
              <a:t>: from the web of things to the cloud of things</a:t>
            </a:r>
          </a:p>
          <a:p>
            <a:pPr marL="342900" lvl="0" indent="-342900">
              <a:buClrTx/>
              <a:buSzTx/>
              <a:buFont typeface="Arial" panose="020B0604020202020204" pitchFamily="34" charset="0"/>
              <a:buChar char="•"/>
            </a:pPr>
            <a:r>
              <a:rPr lang="en-US" altLang="zh-TW" sz="2400" dirty="0" smtClean="0">
                <a:solidFill>
                  <a:prstClr val="black"/>
                </a:solidFill>
              </a:rPr>
              <a:t>Conclusion</a:t>
            </a:r>
            <a:endParaRPr lang="zh-TW" altLang="en-US" sz="2400" dirty="0">
              <a:solidFill>
                <a:prstClr val="black"/>
              </a:solidFill>
            </a:endParaRPr>
          </a:p>
          <a:p>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4</a:t>
            </a:fld>
            <a:endParaRPr lang="zh-TW" altLang="en-US"/>
          </a:p>
        </p:txBody>
      </p:sp>
    </p:spTree>
    <p:extLst>
      <p:ext uri="{BB962C8B-B14F-4D97-AF65-F5344CB8AC3E}">
        <p14:creationId xmlns:p14="http://schemas.microsoft.com/office/powerpoint/2010/main" val="3290031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457200" y="274638"/>
            <a:ext cx="8229600" cy="1066800"/>
          </a:xfrm>
        </p:spPr>
        <p:txBody>
          <a:bodyPr/>
          <a:lstStyle/>
          <a:p>
            <a:pPr eaLnBrk="1" hangingPunct="1"/>
            <a:r>
              <a:rPr lang="en-US" altLang="zh-TW" smtClean="0"/>
              <a:t>User Interactions</a:t>
            </a:r>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0711BD9-14A0-4D2E-A4D3-5DA698F2B6E8}" type="slidenum">
              <a:rPr lang="zh-TW" altLang="en-US">
                <a:solidFill>
                  <a:srgbClr val="10253F"/>
                </a:solidFill>
                <a:latin typeface="Calibri" panose="020F0502020204030204" pitchFamily="34" charset="0"/>
              </a:rPr>
              <a:pPr eaLnBrk="1" hangingPunct="1"/>
              <a:t>40</a:t>
            </a:fld>
            <a:endParaRPr lang="zh-TW" altLang="en-US">
              <a:solidFill>
                <a:srgbClr val="10253F"/>
              </a:solidFill>
              <a:latin typeface="Calibri" panose="020F0502020204030204" pitchFamily="34" charset="0"/>
            </a:endParaRPr>
          </a:p>
        </p:txBody>
      </p:sp>
      <p:pic>
        <p:nvPicPr>
          <p:cNvPr id="21508" name="圖片 8" descr="圖片1-t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1389063"/>
            <a:ext cx="62849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526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457200" y="274638"/>
            <a:ext cx="8229600" cy="1066800"/>
          </a:xfrm>
        </p:spPr>
        <p:txBody>
          <a:bodyPr>
            <a:normAutofit fontScale="90000"/>
          </a:bodyPr>
          <a:lstStyle/>
          <a:p>
            <a:pPr eaLnBrk="1" hangingPunct="1"/>
            <a:r>
              <a:rPr lang="en-US" altLang="zh-TW" smtClean="0"/>
              <a:t>Smart Entertainment Platform System Features</a:t>
            </a:r>
            <a:endParaRPr lang="zh-TW" altLang="en-US" smtClean="0"/>
          </a:p>
        </p:txBody>
      </p:sp>
      <p:sp>
        <p:nvSpPr>
          <p:cNvPr id="22531" name="內容版面配置區 2"/>
          <p:cNvSpPr>
            <a:spLocks noGrp="1"/>
          </p:cNvSpPr>
          <p:nvPr>
            <p:ph idx="1"/>
          </p:nvPr>
        </p:nvSpPr>
        <p:spPr>
          <a:xfrm>
            <a:off x="457200" y="1484313"/>
            <a:ext cx="8229600" cy="4641850"/>
          </a:xfrm>
        </p:spPr>
        <p:txBody>
          <a:bodyPr/>
          <a:lstStyle/>
          <a:p>
            <a:pPr eaLnBrk="1" hangingPunct="1"/>
            <a:r>
              <a:rPr lang="en-US" altLang="zh-TW" sz="2800" smtClean="0"/>
              <a:t>The intelligent digital table not only has the function of the table but also allow four people to interact via a large touch screen.   It is very user friendly for the elderly and doesn’t need keyboard or mouse, </a:t>
            </a:r>
            <a:endParaRPr lang="zh-TW" altLang="en-US" sz="28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B44243D-0220-45E4-B0D7-A79DEA22FE0F}" type="slidenum">
              <a:rPr lang="zh-TW" altLang="en-US">
                <a:solidFill>
                  <a:srgbClr val="10253F"/>
                </a:solidFill>
                <a:latin typeface="Calibri" panose="020F0502020204030204" pitchFamily="34" charset="0"/>
              </a:rPr>
              <a:pPr eaLnBrk="1" hangingPunct="1"/>
              <a:t>41</a:t>
            </a:fld>
            <a:endParaRPr lang="zh-TW" altLang="en-US">
              <a:solidFill>
                <a:srgbClr val="10253F"/>
              </a:solidFill>
              <a:latin typeface="Calibri" panose="020F0502020204030204" pitchFamily="34" charset="0"/>
            </a:endParaRPr>
          </a:p>
        </p:txBody>
      </p:sp>
      <p:pic>
        <p:nvPicPr>
          <p:cNvPr id="22533"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t="36241" r="4144"/>
          <a:stretch>
            <a:fillRect/>
          </a:stretch>
        </p:blipFill>
        <p:spPr bwMode="auto">
          <a:xfrm rot="5400000">
            <a:off x="2572544" y="4155282"/>
            <a:ext cx="23431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未命名"/>
          <p:cNvPicPr>
            <a:picLocks noChangeAspect="1" noChangeArrowheads="1"/>
          </p:cNvPicPr>
          <p:nvPr/>
        </p:nvPicPr>
        <p:blipFill>
          <a:blip r:embed="rId4">
            <a:extLst>
              <a:ext uri="{28A0092B-C50C-407E-A947-70E740481C1C}">
                <a14:useLocalDpi xmlns:a14="http://schemas.microsoft.com/office/drawing/2010/main" val="0"/>
              </a:ext>
            </a:extLst>
          </a:blip>
          <a:srcRect l="23447" t="3697"/>
          <a:stretch>
            <a:fillRect/>
          </a:stretch>
        </p:blipFill>
        <p:spPr bwMode="auto">
          <a:xfrm>
            <a:off x="4787900" y="3954463"/>
            <a:ext cx="18478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1466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9750" y="2565400"/>
            <a:ext cx="8229600" cy="1143000"/>
          </a:xfrm>
        </p:spPr>
        <p:txBody>
          <a:bodyPr>
            <a:normAutofit fontScale="90000"/>
          </a:bodyPr>
          <a:lstStyle/>
          <a:p>
            <a:pPr eaLnBrk="1" hangingPunct="1"/>
            <a:r>
              <a:rPr lang="en-US" altLang="zh-TW" dirty="0" smtClean="0"/>
              <a:t/>
            </a:r>
            <a:br>
              <a:rPr lang="en-US" altLang="zh-TW" dirty="0" smtClean="0"/>
            </a:br>
            <a:r>
              <a:rPr lang="en-US" altLang="zh-TW" sz="4900" dirty="0" smtClean="0">
                <a:solidFill>
                  <a:srgbClr val="FF0000"/>
                </a:solidFill>
              </a:rPr>
              <a:t>Smart Grid</a:t>
            </a:r>
            <a:r>
              <a:rPr lang="en-US" altLang="zh-TW" dirty="0" smtClean="0"/>
              <a:t/>
            </a:r>
            <a:br>
              <a:rPr lang="en-US" altLang="zh-TW" dirty="0" smtClean="0"/>
            </a:br>
            <a:endParaRPr lang="en-US" altLang="zh-TW" dirty="0" smtClean="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273B197-BE4C-4356-A1EB-560DD19ACFA7}" type="slidenum">
              <a:rPr lang="zh-TW" altLang="en-US">
                <a:solidFill>
                  <a:srgbClr val="10253F"/>
                </a:solidFill>
                <a:latin typeface="Calibri" panose="020F0502020204030204" pitchFamily="34" charset="0"/>
              </a:rPr>
              <a:pPr eaLnBrk="1" hangingPunct="1"/>
              <a:t>42</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336678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428625" y="428625"/>
            <a:ext cx="8229600" cy="1066800"/>
          </a:xfrm>
        </p:spPr>
        <p:txBody>
          <a:bodyPr/>
          <a:lstStyle/>
          <a:p>
            <a:pPr eaLnBrk="1" hangingPunct="1"/>
            <a:r>
              <a:rPr lang="en-US" altLang="zh-TW" smtClean="0"/>
              <a:t>Outline</a:t>
            </a:r>
            <a:endParaRPr lang="zh-TW" altLang="en-US" smtClean="0"/>
          </a:p>
        </p:txBody>
      </p:sp>
      <p:sp>
        <p:nvSpPr>
          <p:cNvPr id="36867" name="內容版面配置區 2"/>
          <p:cNvSpPr>
            <a:spLocks noGrp="1"/>
          </p:cNvSpPr>
          <p:nvPr>
            <p:ph idx="1"/>
          </p:nvPr>
        </p:nvSpPr>
        <p:spPr>
          <a:xfrm>
            <a:off x="457200" y="1484313"/>
            <a:ext cx="8229600" cy="4641850"/>
          </a:xfrm>
        </p:spPr>
        <p:txBody>
          <a:bodyPr/>
          <a:lstStyle/>
          <a:p>
            <a:pPr marL="514350" indent="-514350" eaLnBrk="1" hangingPunct="1">
              <a:buFont typeface="Calibri" panose="020F0502020204030204" pitchFamily="34" charset="0"/>
              <a:buAutoNum type="arabicPeriod"/>
            </a:pPr>
            <a:r>
              <a:rPr lang="en-US" altLang="zh-TW" dirty="0" smtClean="0"/>
              <a:t>What’s Smart Grid?</a:t>
            </a:r>
          </a:p>
          <a:p>
            <a:pPr marL="514350" indent="-514350" eaLnBrk="1" hangingPunct="1">
              <a:buFont typeface="Calibri" panose="020F0502020204030204" pitchFamily="34" charset="0"/>
              <a:buAutoNum type="arabicPeriod"/>
            </a:pPr>
            <a:r>
              <a:rPr lang="en-US" altLang="zh-TW" dirty="0" smtClean="0"/>
              <a:t>Requirements and Architectural Goals of Smart Grid</a:t>
            </a:r>
          </a:p>
          <a:p>
            <a:pPr marL="514350" indent="-514350" eaLnBrk="1" hangingPunct="1">
              <a:buFont typeface="Calibri" panose="020F0502020204030204" pitchFamily="34" charset="0"/>
              <a:buAutoNum type="arabicPeriod"/>
            </a:pPr>
            <a:r>
              <a:rPr lang="en-US" altLang="zh-TW" dirty="0" smtClean="0"/>
              <a:t>NIST Architectural Models</a:t>
            </a:r>
          </a:p>
          <a:p>
            <a:pPr marL="514350" indent="-514350" eaLnBrk="1" hangingPunct="1">
              <a:buFont typeface="Calibri" panose="020F0502020204030204" pitchFamily="34" charset="0"/>
              <a:buAutoNum type="arabicPeriod"/>
            </a:pPr>
            <a:r>
              <a:rPr lang="en-US" altLang="zh-TW" dirty="0" smtClean="0"/>
              <a:t>ITU-T Architectural Models</a:t>
            </a:r>
          </a:p>
        </p:txBody>
      </p:sp>
      <p:sp>
        <p:nvSpPr>
          <p:cNvPr id="5" name="投影片編號版面配置區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307B26E-3725-45DE-873E-5944434182DA}" type="slidenum">
              <a:rPr lang="zh-TW" altLang="en-US">
                <a:solidFill>
                  <a:srgbClr val="10253F"/>
                </a:solidFill>
                <a:latin typeface="Calibri" panose="020F0502020204030204" pitchFamily="34" charset="0"/>
              </a:rPr>
              <a:pPr eaLnBrk="1" hangingPunct="1"/>
              <a:t>43</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867257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457200" y="274638"/>
            <a:ext cx="8229600" cy="1066800"/>
          </a:xfrm>
        </p:spPr>
        <p:txBody>
          <a:bodyPr/>
          <a:lstStyle/>
          <a:p>
            <a:r>
              <a:rPr lang="en-US" altLang="zh-TW" sz="4000" smtClean="0"/>
              <a:t>Legacy Electric Grid Architecture</a:t>
            </a:r>
            <a:endParaRPr lang="zh-TW" altLang="en-US" sz="4000" smtClean="0"/>
          </a:p>
        </p:txBody>
      </p:sp>
      <p:sp>
        <p:nvSpPr>
          <p:cNvPr id="37891" name="內容版面配置區 2"/>
          <p:cNvSpPr>
            <a:spLocks noGrp="1"/>
          </p:cNvSpPr>
          <p:nvPr>
            <p:ph idx="1"/>
          </p:nvPr>
        </p:nvSpPr>
        <p:spPr>
          <a:xfrm>
            <a:off x="457200" y="4476750"/>
            <a:ext cx="8229600" cy="1689100"/>
          </a:xfrm>
        </p:spPr>
        <p:txBody>
          <a:bodyPr>
            <a:normAutofit lnSpcReduction="10000"/>
          </a:bodyPr>
          <a:lstStyle/>
          <a:p>
            <a:pPr marL="0" indent="0">
              <a:buFont typeface="Arial" panose="020B0604020202020204" pitchFamily="34" charset="0"/>
              <a:buNone/>
            </a:pPr>
            <a:r>
              <a:rPr lang="en-US" altLang="zh-TW" sz="1600" b="1" dirty="0" smtClean="0"/>
              <a:t>- Centralized, bulk generation, mainly coal and natural gas </a:t>
            </a:r>
            <a:br>
              <a:rPr lang="en-US" altLang="zh-TW" sz="1600" b="1" dirty="0" smtClean="0"/>
            </a:br>
            <a:r>
              <a:rPr lang="en-US" altLang="zh-TW" sz="1600" b="1" dirty="0" smtClean="0"/>
              <a:t>- Responsible for 40% of human-caused CO2 production</a:t>
            </a:r>
            <a:br>
              <a:rPr lang="en-US" altLang="zh-TW" sz="1600" b="1" dirty="0" smtClean="0"/>
            </a:br>
            <a:r>
              <a:rPr lang="en-US" altLang="zh-TW" sz="1600" b="1" dirty="0" smtClean="0"/>
              <a:t>- Controllable generation and predictable loads </a:t>
            </a:r>
            <a:br>
              <a:rPr lang="en-US" altLang="zh-TW" sz="1600" b="1" dirty="0" smtClean="0"/>
            </a:br>
            <a:r>
              <a:rPr lang="en-US" altLang="zh-TW" sz="1600" b="1" dirty="0" smtClean="0"/>
              <a:t>- </a:t>
            </a:r>
            <a:r>
              <a:rPr lang="en-US" altLang="zh-TW" sz="1600" b="1" dirty="0" smtClean="0">
                <a:solidFill>
                  <a:srgbClr val="FF0000"/>
                </a:solidFill>
              </a:rPr>
              <a:t>Sized for infrequent peak demand – operates at 50% capacity </a:t>
            </a:r>
            <a:br>
              <a:rPr lang="en-US" altLang="zh-TW" sz="1600" b="1" dirty="0" smtClean="0">
                <a:solidFill>
                  <a:srgbClr val="FF0000"/>
                </a:solidFill>
              </a:rPr>
            </a:br>
            <a:r>
              <a:rPr lang="en-US" altLang="zh-TW" sz="1600" b="1" dirty="0" smtClean="0"/>
              <a:t>- Limited automation and situational awareness </a:t>
            </a:r>
            <a:br>
              <a:rPr lang="en-US" altLang="zh-TW" sz="1600" b="1" dirty="0" smtClean="0"/>
            </a:br>
            <a:r>
              <a:rPr lang="en-US" altLang="zh-TW" sz="1600" b="1" dirty="0" smtClean="0"/>
              <a:t>- </a:t>
            </a:r>
            <a:r>
              <a:rPr lang="en-US" altLang="zh-TW" sz="1600" b="1" dirty="0" smtClean="0">
                <a:solidFill>
                  <a:srgbClr val="FF0000"/>
                </a:solidFill>
              </a:rPr>
              <a:t>Lots of customized proprietary systems </a:t>
            </a:r>
            <a:r>
              <a:rPr lang="en-US" altLang="zh-TW" sz="1600" b="1" dirty="0" smtClean="0"/>
              <a:t/>
            </a:r>
            <a:br>
              <a:rPr lang="en-US" altLang="zh-TW" sz="1600" b="1" dirty="0" smtClean="0"/>
            </a:br>
            <a:r>
              <a:rPr lang="en-US" altLang="zh-TW" sz="1600" b="1" dirty="0" smtClean="0"/>
              <a:t>- Lack of customer-side data to manage and reduce energy use </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13A450B-39FA-4D54-960E-4B4D1768485C}" type="slidenum">
              <a:rPr lang="zh-TW" altLang="en-US">
                <a:solidFill>
                  <a:srgbClr val="10253F"/>
                </a:solidFill>
                <a:latin typeface="Calibri" panose="020F0502020204030204" pitchFamily="34" charset="0"/>
              </a:rPr>
              <a:pPr eaLnBrk="1" hangingPunct="1"/>
              <a:t>44</a:t>
            </a:fld>
            <a:endParaRPr lang="zh-TW" altLang="en-US">
              <a:solidFill>
                <a:srgbClr val="10253F"/>
              </a:solidFill>
              <a:latin typeface="Calibri" panose="020F0502020204030204" pitchFamily="34" charset="0"/>
            </a:endParaRPr>
          </a:p>
        </p:txBody>
      </p:sp>
      <p:sp>
        <p:nvSpPr>
          <p:cNvPr id="6" name="向右箭號 5"/>
          <p:cNvSpPr/>
          <p:nvPr/>
        </p:nvSpPr>
        <p:spPr>
          <a:xfrm>
            <a:off x="5724525" y="4391025"/>
            <a:ext cx="2592388" cy="43338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1600" dirty="0"/>
              <a:t>One-way flow of electricity </a:t>
            </a:r>
            <a:endParaRPr lang="zh-TW" altLang="en-US" sz="1600" dirty="0"/>
          </a:p>
        </p:txBody>
      </p:sp>
      <p:grpSp>
        <p:nvGrpSpPr>
          <p:cNvPr id="37894" name="群組 7"/>
          <p:cNvGrpSpPr>
            <a:grpSpLocks/>
          </p:cNvGrpSpPr>
          <p:nvPr/>
        </p:nvGrpSpPr>
        <p:grpSpPr bwMode="auto">
          <a:xfrm>
            <a:off x="0" y="1250950"/>
            <a:ext cx="9144000" cy="3114675"/>
            <a:chOff x="0" y="1340768"/>
            <a:chExt cx="9144000" cy="3114830"/>
          </a:xfrm>
        </p:grpSpPr>
        <p:pic>
          <p:nvPicPr>
            <p:cNvPr id="378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9144000" cy="282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矩形 6"/>
            <p:cNvSpPr>
              <a:spLocks noChangeArrowheads="1"/>
            </p:cNvSpPr>
            <p:nvPr/>
          </p:nvSpPr>
          <p:spPr bwMode="auto">
            <a:xfrm>
              <a:off x="539552" y="4178599"/>
              <a:ext cx="27220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200" i="1"/>
                <a:t>Source: NIST Smart Grid Program Review</a:t>
              </a:r>
              <a:endParaRPr lang="zh-TW" altLang="en-US" sz="1200" i="1"/>
            </a:p>
          </p:txBody>
        </p:sp>
      </p:grpSp>
      <p:sp>
        <p:nvSpPr>
          <p:cNvPr id="2" name="矩形 1"/>
          <p:cNvSpPr/>
          <p:nvPr/>
        </p:nvSpPr>
        <p:spPr>
          <a:xfrm>
            <a:off x="16525" y="1444819"/>
            <a:ext cx="595035" cy="830997"/>
          </a:xfrm>
          <a:prstGeom prst="rect">
            <a:avLst/>
          </a:prstGeom>
        </p:spPr>
        <p:txBody>
          <a:bodyPr wrap="none">
            <a:spAutoFit/>
          </a:bodyPr>
          <a:lstStyle/>
          <a:p>
            <a:r>
              <a:rPr lang="zh-TW" altLang="en-US" sz="1600" dirty="0" smtClean="0"/>
              <a:t>發電</a:t>
            </a:r>
            <a:endParaRPr lang="en-US" altLang="zh-TW" sz="1600" dirty="0" smtClean="0"/>
          </a:p>
          <a:p>
            <a:r>
              <a:rPr lang="zh-TW" altLang="en-US" sz="1600" dirty="0" smtClean="0"/>
              <a:t>輸電</a:t>
            </a:r>
            <a:endParaRPr lang="en-US" altLang="zh-TW" sz="1600" dirty="0" smtClean="0"/>
          </a:p>
          <a:p>
            <a:r>
              <a:rPr lang="zh-TW" altLang="en-US" sz="1600" dirty="0" smtClean="0"/>
              <a:t>配</a:t>
            </a:r>
            <a:r>
              <a:rPr lang="zh-TW" altLang="en-US" sz="1600" dirty="0"/>
              <a:t>電</a:t>
            </a:r>
            <a:endParaRPr lang="en-US" altLang="zh-TW" sz="1600" dirty="0"/>
          </a:p>
        </p:txBody>
      </p:sp>
    </p:spTree>
    <p:extLst>
      <p:ext uri="{BB962C8B-B14F-4D97-AF65-F5344CB8AC3E}">
        <p14:creationId xmlns:p14="http://schemas.microsoft.com/office/powerpoint/2010/main" val="1255268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107950" y="274638"/>
            <a:ext cx="8928100" cy="1066800"/>
          </a:xfrm>
        </p:spPr>
        <p:txBody>
          <a:bodyPr/>
          <a:lstStyle/>
          <a:p>
            <a:r>
              <a:rPr lang="en-US" altLang="zh-TW" sz="4000" smtClean="0"/>
              <a:t>Smart Grid = Electric Grid + Intelligence </a:t>
            </a:r>
            <a:endParaRPr lang="zh-TW" altLang="en-US" sz="4000" smtClean="0"/>
          </a:p>
        </p:txBody>
      </p:sp>
      <p:sp>
        <p:nvSpPr>
          <p:cNvPr id="3" name="內容版面配置區 2"/>
          <p:cNvSpPr>
            <a:spLocks noGrp="1"/>
          </p:cNvSpPr>
          <p:nvPr>
            <p:ph idx="1"/>
          </p:nvPr>
        </p:nvSpPr>
        <p:spPr>
          <a:xfrm>
            <a:off x="457200" y="1484313"/>
            <a:ext cx="8229600" cy="4641850"/>
          </a:xfrm>
        </p:spPr>
        <p:txBody>
          <a:bodyPr/>
          <a:lstStyle/>
          <a:p>
            <a:pPr>
              <a:buFont typeface="Arial" charset="0"/>
              <a:buChar char="•"/>
              <a:defRPr/>
            </a:pPr>
            <a:r>
              <a:rPr lang="en-US" altLang="zh-TW" sz="2400" dirty="0" smtClean="0"/>
              <a:t>The </a:t>
            </a:r>
            <a:r>
              <a:rPr lang="en-US" altLang="zh-TW" sz="2400" i="1" dirty="0">
                <a:solidFill>
                  <a:srgbClr val="0070C0"/>
                </a:solidFill>
              </a:rPr>
              <a:t>smart grid  </a:t>
            </a:r>
            <a:r>
              <a:rPr lang="en-US" altLang="zh-TW" sz="2400" dirty="0"/>
              <a:t>is </a:t>
            </a:r>
            <a:r>
              <a:rPr lang="en-US" altLang="zh-TW" sz="2400" dirty="0" smtClean="0"/>
              <a:t>a </a:t>
            </a:r>
            <a:r>
              <a:rPr lang="en-US" altLang="zh-TW" sz="2400" dirty="0"/>
              <a:t>radical evolution of the energy supply and consumption infrastructure that will provide providers and consumers with unprecedented levels of reliability and control while reducing the adverse environmental impact of energy generation and consumption </a:t>
            </a:r>
          </a:p>
          <a:p>
            <a:pPr>
              <a:buFont typeface="Arial" charset="0"/>
              <a:buChar char="•"/>
              <a:defRPr/>
            </a:pPr>
            <a:r>
              <a:rPr lang="en-US" altLang="zh-TW" sz="2400" dirty="0"/>
              <a:t>A smart grid delivers electricity from suppliers to consumers using </a:t>
            </a:r>
            <a:r>
              <a:rPr lang="en-US" altLang="zh-TW" sz="2400" dirty="0">
                <a:solidFill>
                  <a:srgbClr val="0070C0"/>
                </a:solidFill>
              </a:rPr>
              <a:t>two-way</a:t>
            </a:r>
            <a:r>
              <a:rPr lang="en-US" altLang="zh-TW" sz="2400" dirty="0"/>
              <a:t> </a:t>
            </a:r>
            <a:r>
              <a:rPr lang="en-US" altLang="zh-TW" sz="2400" dirty="0" smtClean="0"/>
              <a:t>technology </a:t>
            </a:r>
            <a:r>
              <a:rPr lang="en-US" altLang="zh-TW" sz="2400" dirty="0"/>
              <a:t>to control appliances at consumers' homes to save energy, reduce cost and increase reliability and transparency.</a:t>
            </a:r>
          </a:p>
          <a:p>
            <a:pPr>
              <a:buFont typeface="Arial" charset="0"/>
              <a:buChar char="•"/>
              <a:defRPr/>
            </a:pPr>
            <a:r>
              <a:rPr lang="en-US" altLang="zh-TW" sz="2400" dirty="0"/>
              <a:t>Smart meters are part of a smart grid, but alone do not constitute a smart </a:t>
            </a:r>
            <a:r>
              <a:rPr lang="en-US" altLang="zh-TW" sz="2400" dirty="0" smtClean="0"/>
              <a:t>grid</a:t>
            </a:r>
            <a:endParaRPr lang="en-US" altLang="zh-TW" sz="2400" dirty="0"/>
          </a:p>
          <a:p>
            <a:pPr>
              <a:buFont typeface="Arial" charset="0"/>
              <a:buChar char="•"/>
              <a:defRPr/>
            </a:pPr>
            <a:endParaRPr lang="zh-TW" altLang="en-US" dirty="0">
              <a:solidFill>
                <a:schemeClr val="bg1">
                  <a:lumMod val="85000"/>
                </a:schemeClr>
              </a:solidFill>
            </a:endParaRP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BCE71BA-D6DB-43DE-BEB3-17F52E2D12CD}" type="slidenum">
              <a:rPr lang="zh-TW" altLang="en-US">
                <a:solidFill>
                  <a:srgbClr val="10253F"/>
                </a:solidFill>
                <a:latin typeface="Calibri" panose="020F0502020204030204" pitchFamily="34" charset="0"/>
              </a:rPr>
              <a:pPr eaLnBrk="1" hangingPunct="1"/>
              <a:t>45</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521327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457200" y="274638"/>
            <a:ext cx="8229600" cy="1066800"/>
          </a:xfrm>
        </p:spPr>
        <p:txBody>
          <a:bodyPr/>
          <a:lstStyle/>
          <a:p>
            <a:r>
              <a:rPr lang="en-US" altLang="zh-TW" smtClean="0"/>
              <a:t>Smart Grid</a:t>
            </a:r>
            <a:endParaRPr lang="zh-TW" altLang="en-US" smtClean="0"/>
          </a:p>
        </p:txBody>
      </p:sp>
      <p:sp>
        <p:nvSpPr>
          <p:cNvPr id="39939" name="內容版面配置區 2"/>
          <p:cNvSpPr>
            <a:spLocks noGrp="1"/>
          </p:cNvSpPr>
          <p:nvPr>
            <p:ph idx="1"/>
          </p:nvPr>
        </p:nvSpPr>
        <p:spPr>
          <a:xfrm>
            <a:off x="457200" y="1484313"/>
            <a:ext cx="8229600" cy="4641850"/>
          </a:xfrm>
        </p:spPr>
        <p:txBody>
          <a:bodyPr/>
          <a:lstStyle/>
          <a:p>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D9CC35C-9454-46F5-8B7F-A942B0EF5C85}" type="slidenum">
              <a:rPr lang="zh-TW" altLang="en-US">
                <a:solidFill>
                  <a:srgbClr val="10253F"/>
                </a:solidFill>
                <a:latin typeface="Calibri" panose="020F0502020204030204" pitchFamily="34" charset="0"/>
              </a:rPr>
              <a:pPr eaLnBrk="1" hangingPunct="1"/>
              <a:t>46</a:t>
            </a:fld>
            <a:endParaRPr lang="zh-TW" altLang="en-US">
              <a:solidFill>
                <a:srgbClr val="10253F"/>
              </a:solidFill>
              <a:latin typeface="Calibri" panose="020F0502020204030204" pitchFamily="34" charset="0"/>
            </a:endParaRPr>
          </a:p>
        </p:txBody>
      </p:sp>
      <p:pic>
        <p:nvPicPr>
          <p:cNvPr id="399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1600200"/>
            <a:ext cx="9005887"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47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3"/>
          <p:cNvSpPr>
            <a:spLocks noGrp="1"/>
          </p:cNvSpPr>
          <p:nvPr>
            <p:ph type="title"/>
          </p:nvPr>
        </p:nvSpPr>
        <p:spPr>
          <a:xfrm>
            <a:off x="457200" y="274638"/>
            <a:ext cx="8229600" cy="1066800"/>
          </a:xfrm>
        </p:spPr>
        <p:txBody>
          <a:bodyPr/>
          <a:lstStyle/>
          <a:p>
            <a:r>
              <a:rPr lang="en-US" altLang="zh-TW" sz="4000" smtClean="0"/>
              <a:t>Requirements for Smart Grid</a:t>
            </a:r>
            <a:endParaRPr lang="zh-TW" altLang="en-US" sz="4000" smtClean="0"/>
          </a:p>
        </p:txBody>
      </p:sp>
      <p:sp>
        <p:nvSpPr>
          <p:cNvPr id="40963" name="內容版面配置區 4"/>
          <p:cNvSpPr>
            <a:spLocks noGrp="1"/>
          </p:cNvSpPr>
          <p:nvPr>
            <p:ph idx="1"/>
          </p:nvPr>
        </p:nvSpPr>
        <p:spPr>
          <a:xfrm>
            <a:off x="395288" y="1268413"/>
            <a:ext cx="8229600" cy="4641850"/>
          </a:xfrm>
        </p:spPr>
        <p:txBody>
          <a:bodyPr>
            <a:normAutofit lnSpcReduction="10000"/>
          </a:bodyPr>
          <a:lstStyle/>
          <a:p>
            <a:r>
              <a:rPr lang="en-US" altLang="zh-TW" sz="2400" smtClean="0"/>
              <a:t>Utilities and their suppliers are integrating information technology and advanced communications into the power system in order to: </a:t>
            </a:r>
          </a:p>
          <a:p>
            <a:pPr lvl="1"/>
            <a:r>
              <a:rPr lang="en-US" altLang="zh-TW" sz="2000" smtClean="0"/>
              <a:t>Increase system efficiency and cost effectiveness </a:t>
            </a:r>
          </a:p>
          <a:p>
            <a:pPr lvl="1"/>
            <a:r>
              <a:rPr lang="en-US" altLang="zh-TW" sz="2000" smtClean="0"/>
              <a:t>Provide customers tools to manage energy use </a:t>
            </a:r>
          </a:p>
          <a:p>
            <a:pPr lvl="1"/>
            <a:r>
              <a:rPr lang="en-US" altLang="zh-TW" sz="2000" smtClean="0"/>
              <a:t>Improve reliability, resiliency and power quality </a:t>
            </a:r>
          </a:p>
          <a:p>
            <a:pPr lvl="1"/>
            <a:r>
              <a:rPr lang="en-US" altLang="zh-TW" sz="2000" smtClean="0"/>
              <a:t>Enable use of innovative technologies including renewables, storage and electric vehicles </a:t>
            </a:r>
          </a:p>
          <a:p>
            <a:r>
              <a:rPr lang="en-US" altLang="zh-TW" sz="2400" smtClean="0"/>
              <a:t>Requirements:</a:t>
            </a:r>
            <a:endParaRPr lang="zh-TW" altLang="en-US" sz="2400" smtClean="0"/>
          </a:p>
          <a:p>
            <a:pPr lvl="1"/>
            <a:r>
              <a:rPr lang="en-US" altLang="zh-TW" sz="2000" smtClean="0"/>
              <a:t>Standardized architectural concepts, data models and protocols are essential to achieve interoperability, reliability, security and evolvability. </a:t>
            </a:r>
          </a:p>
          <a:p>
            <a:pPr lvl="1"/>
            <a:r>
              <a:rPr lang="en-US" altLang="zh-TW" sz="2000" smtClean="0"/>
              <a:t>New measurement methods and models are needed to sense, control and optimize the grid’s new operational paradigm </a:t>
            </a:r>
            <a:endParaRPr lang="zh-TW" altLang="en-US" sz="2000" smtClean="0"/>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62BFD01-3D21-4572-A7B7-F1E53F881CC3}" type="slidenum">
              <a:rPr lang="zh-TW" altLang="en-US">
                <a:solidFill>
                  <a:srgbClr val="10253F"/>
                </a:solidFill>
                <a:latin typeface="Calibri" panose="020F0502020204030204" pitchFamily="34" charset="0"/>
              </a:rPr>
              <a:pPr eaLnBrk="1" hangingPunct="1"/>
              <a:t>47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0670252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457200" y="274638"/>
            <a:ext cx="8229600" cy="1066800"/>
          </a:xfrm>
        </p:spPr>
        <p:txBody>
          <a:bodyPr/>
          <a:lstStyle/>
          <a:p>
            <a:r>
              <a:rPr lang="en-US" altLang="zh-TW" sz="4000" smtClean="0"/>
              <a:t>Architectural Goals for Smart Grid</a:t>
            </a:r>
            <a:endParaRPr lang="zh-TW" altLang="en-US" sz="4000" smtClean="0"/>
          </a:p>
        </p:txBody>
      </p:sp>
      <p:sp>
        <p:nvSpPr>
          <p:cNvPr id="41987" name="內容版面配置區 2"/>
          <p:cNvSpPr>
            <a:spLocks noGrp="1"/>
          </p:cNvSpPr>
          <p:nvPr>
            <p:ph idx="1"/>
          </p:nvPr>
        </p:nvSpPr>
        <p:spPr>
          <a:xfrm>
            <a:off x="457200" y="1484313"/>
            <a:ext cx="8229600" cy="4641850"/>
          </a:xfrm>
        </p:spPr>
        <p:txBody>
          <a:bodyPr/>
          <a:lstStyle/>
          <a:p>
            <a:r>
              <a:rPr lang="en-US" altLang="zh-TW" sz="2000" b="1" smtClean="0"/>
              <a:t>Options </a:t>
            </a:r>
            <a:r>
              <a:rPr lang="en-US" altLang="zh-TW" sz="2000" smtClean="0"/>
              <a:t>– Architectures should support a broad range of technology options—both legacy and new. Architectures should be flexible enough to incorporate evolving technologies as well as to work with legacy applications and devices in a standard way, avoiding as much additional capital investment and/or customization as possible. </a:t>
            </a:r>
          </a:p>
          <a:p>
            <a:r>
              <a:rPr lang="en-US" altLang="zh-TW" sz="2000" b="1" smtClean="0"/>
              <a:t>Interoperability </a:t>
            </a:r>
            <a:r>
              <a:rPr lang="en-US" altLang="zh-TW" sz="2000" smtClean="0"/>
              <a:t>– Architectures must support interfacing with other systems. This includes the integration of interoperable third-party products into the management and cyber-security infrastructures.</a:t>
            </a:r>
          </a:p>
          <a:p>
            <a:r>
              <a:rPr lang="en-US" altLang="zh-TW" sz="2000" b="1" smtClean="0"/>
              <a:t>Maintainability </a:t>
            </a:r>
            <a:r>
              <a:rPr lang="en-US" altLang="zh-TW" sz="2000" smtClean="0"/>
              <a:t>– Architectures should support the ability of systems to be safely, securely, and reliably maintained throughout their life cycle.</a:t>
            </a:r>
          </a:p>
          <a:p>
            <a:r>
              <a:rPr lang="en-US" altLang="zh-TW" sz="2000" b="1" smtClean="0"/>
              <a:t>Upgradeability </a:t>
            </a:r>
            <a:r>
              <a:rPr lang="en-US" altLang="zh-TW" sz="2000" smtClean="0"/>
              <a:t>– Architectures should support the ability of systems to be enhanced without difficulty and to remain operational during periods of partial system upgrades.</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C4FCB673-98EE-4718-B41C-59EF47794F0C}" type="slidenum">
              <a:rPr lang="zh-TW" altLang="en-US">
                <a:solidFill>
                  <a:srgbClr val="10253F"/>
                </a:solidFill>
                <a:latin typeface="Calibri" panose="020F0502020204030204" pitchFamily="34" charset="0"/>
              </a:rPr>
              <a:pPr eaLnBrk="1" hangingPunct="1"/>
              <a:t>48</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047244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250825" y="274638"/>
            <a:ext cx="8642350" cy="1066800"/>
          </a:xfrm>
        </p:spPr>
        <p:txBody>
          <a:bodyPr/>
          <a:lstStyle/>
          <a:p>
            <a:r>
              <a:rPr lang="en-US" altLang="zh-TW" sz="3600" smtClean="0"/>
              <a:t>Architectural Goals for Smart Grid (cont.)</a:t>
            </a:r>
            <a:endParaRPr lang="zh-TW" altLang="en-US" sz="3600" smtClean="0"/>
          </a:p>
        </p:txBody>
      </p:sp>
      <p:sp>
        <p:nvSpPr>
          <p:cNvPr id="43011" name="內容版面配置區 2"/>
          <p:cNvSpPr>
            <a:spLocks noGrp="1"/>
          </p:cNvSpPr>
          <p:nvPr>
            <p:ph idx="1"/>
          </p:nvPr>
        </p:nvSpPr>
        <p:spPr>
          <a:xfrm>
            <a:off x="457200" y="1484313"/>
            <a:ext cx="8229600" cy="4641850"/>
          </a:xfrm>
        </p:spPr>
        <p:txBody>
          <a:bodyPr/>
          <a:lstStyle/>
          <a:p>
            <a:r>
              <a:rPr lang="en-US" altLang="zh-TW" sz="2000" b="1" smtClean="0"/>
              <a:t>Innovation </a:t>
            </a:r>
            <a:r>
              <a:rPr lang="en-US" altLang="zh-TW" sz="2000" smtClean="0"/>
              <a:t>– Architectures should enable and foster innovation. This includes the ability to accommodate innovation in regulations and policies; business processes and procedures; information processing; technical communications; and the integration of new and innovative energy systems. </a:t>
            </a:r>
          </a:p>
          <a:p>
            <a:r>
              <a:rPr lang="en-US" altLang="zh-TW" sz="2000" b="1" smtClean="0"/>
              <a:t>Scalability </a:t>
            </a:r>
            <a:r>
              <a:rPr lang="en-US" altLang="zh-TW" sz="2000" smtClean="0"/>
              <a:t>– Architectures should include architectural elements that are appropriate for the applications that reside within them. The architectures must support development of massively scaled, well-managed, and secure systems with life spans appropriate for the type of system, which range from 5 to 30 years. </a:t>
            </a:r>
          </a:p>
          <a:p>
            <a:r>
              <a:rPr lang="en-US" altLang="zh-TW" sz="2000" b="1" smtClean="0"/>
              <a:t>Legacy </a:t>
            </a:r>
            <a:r>
              <a:rPr lang="en-US" altLang="zh-TW" sz="2000" smtClean="0"/>
              <a:t>– Architectures should support legacy system integration and migration. (The key issue of dealing with legacy systems integration and migration is developed by SGAC Heterogeneity Working Party).</a:t>
            </a:r>
          </a:p>
          <a:p>
            <a:endParaRPr lang="zh-TW" altLang="en-US" sz="20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8EE687F-937E-42D9-BC4C-5D022F8FF7E7}" type="slidenum">
              <a:rPr lang="zh-TW" altLang="en-US">
                <a:solidFill>
                  <a:srgbClr val="10253F"/>
                </a:solidFill>
                <a:latin typeface="Calibri" panose="020F0502020204030204" pitchFamily="34" charset="0"/>
              </a:rPr>
              <a:pPr eaLnBrk="1" hangingPunct="1"/>
              <a:t>49</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331513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Service-Oriented Architecture</a:t>
            </a:r>
            <a:endParaRPr lang="zh-TW" altLang="en-US" sz="4000" dirty="0"/>
          </a:p>
        </p:txBody>
      </p:sp>
      <p:sp>
        <p:nvSpPr>
          <p:cNvPr id="3" name="內容版面配置區 2"/>
          <p:cNvSpPr>
            <a:spLocks noGrp="1"/>
          </p:cNvSpPr>
          <p:nvPr>
            <p:ph idx="1"/>
          </p:nvPr>
        </p:nvSpPr>
        <p:spPr>
          <a:xfrm>
            <a:off x="827584" y="1768529"/>
            <a:ext cx="8064896" cy="4468783"/>
          </a:xfrm>
        </p:spPr>
        <p:txBody>
          <a:bodyPr>
            <a:normAutofit fontScale="92500"/>
          </a:bodyPr>
          <a:lstStyle/>
          <a:p>
            <a:r>
              <a:rPr lang="en-US" altLang="zh-TW" sz="2600" dirty="0"/>
              <a:t>A </a:t>
            </a:r>
            <a:r>
              <a:rPr lang="en-US" altLang="zh-TW" sz="2600" b="1" dirty="0"/>
              <a:t>service-oriented architecture (SOA) </a:t>
            </a:r>
            <a:r>
              <a:rPr lang="en-US" altLang="zh-TW" sz="2600" dirty="0"/>
              <a:t>is an architectural pattern in computer software design in which application components provide services to other components via a </a:t>
            </a:r>
            <a:r>
              <a:rPr lang="en-US" altLang="zh-TW" sz="2600" dirty="0" smtClean="0"/>
              <a:t>service bus. </a:t>
            </a:r>
            <a:r>
              <a:rPr lang="en-US" altLang="zh-TW" sz="2600" dirty="0"/>
              <a:t>(typically over a </a:t>
            </a:r>
            <a:r>
              <a:rPr lang="en-US" altLang="zh-TW" sz="2600" dirty="0" smtClean="0"/>
              <a:t>network) </a:t>
            </a:r>
            <a:endParaRPr lang="en-US" altLang="zh-TW" sz="2600" dirty="0"/>
          </a:p>
          <a:p>
            <a:endParaRPr lang="en-US" altLang="zh-TW" sz="2600" dirty="0"/>
          </a:p>
          <a:p>
            <a:r>
              <a:rPr lang="en-US" altLang="zh-TW" sz="2600" dirty="0"/>
              <a:t>The principles of service-orientation are independent of any vendor, product or technology.</a:t>
            </a:r>
          </a:p>
          <a:p>
            <a:endParaRPr lang="en-US" altLang="zh-TW" sz="2600" dirty="0"/>
          </a:p>
          <a:p>
            <a:r>
              <a:rPr lang="en-US" altLang="zh-TW" sz="2600" dirty="0"/>
              <a:t>A </a:t>
            </a:r>
            <a:r>
              <a:rPr lang="en-US" altLang="zh-TW" sz="2600" b="1" dirty="0"/>
              <a:t>service</a:t>
            </a:r>
            <a:r>
              <a:rPr lang="en-US" altLang="zh-TW" sz="2600" dirty="0"/>
              <a:t> is a self-contained unit of functionality, such as retrieving an online bank statement. By that definition, a service is a discretely </a:t>
            </a:r>
            <a:r>
              <a:rPr lang="en-US" altLang="zh-TW" sz="2600" dirty="0" err="1"/>
              <a:t>invokable</a:t>
            </a:r>
            <a:r>
              <a:rPr lang="en-US" altLang="zh-TW" sz="2600" dirty="0"/>
              <a:t> operation. </a:t>
            </a:r>
          </a:p>
          <a:p>
            <a:pPr marL="0" indent="0">
              <a:buNone/>
            </a:pPr>
            <a:endParaRPr lang="en-US" altLang="zh-TW" sz="1800" dirty="0"/>
          </a:p>
        </p:txBody>
      </p:sp>
      <p:sp>
        <p:nvSpPr>
          <p:cNvPr id="5" name="投影片編號版面配置區 4"/>
          <p:cNvSpPr>
            <a:spLocks noGrp="1"/>
          </p:cNvSpPr>
          <p:nvPr>
            <p:ph type="sldNum" sz="quarter" idx="4"/>
          </p:nvPr>
        </p:nvSpPr>
        <p:spPr/>
        <p:txBody>
          <a:bodyPr/>
          <a:lstStyle/>
          <a:p>
            <a:fld id="{BC71E80C-9635-473D-9F26-B779060F2DD3}" type="slidenum">
              <a:rPr lang="zh-TW" altLang="en-US" smtClean="0"/>
              <a:t>5</a:t>
            </a:fld>
            <a:endParaRPr lang="zh-TW" altLang="en-US"/>
          </a:p>
        </p:txBody>
      </p:sp>
    </p:spTree>
    <p:extLst>
      <p:ext uri="{BB962C8B-B14F-4D97-AF65-F5344CB8AC3E}">
        <p14:creationId xmlns:p14="http://schemas.microsoft.com/office/powerpoint/2010/main" val="1814817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179388" y="274638"/>
            <a:ext cx="8856662" cy="1066800"/>
          </a:xfrm>
        </p:spPr>
        <p:txBody>
          <a:bodyPr/>
          <a:lstStyle/>
          <a:p>
            <a:r>
              <a:rPr lang="en-US" altLang="zh-TW" sz="3600" smtClean="0"/>
              <a:t>Architectural Goals for Smart Grid (cont.)</a:t>
            </a:r>
            <a:endParaRPr lang="zh-TW" altLang="en-US" sz="3600" smtClean="0"/>
          </a:p>
        </p:txBody>
      </p:sp>
      <p:sp>
        <p:nvSpPr>
          <p:cNvPr id="44035" name="內容版面配置區 2"/>
          <p:cNvSpPr>
            <a:spLocks noGrp="1"/>
          </p:cNvSpPr>
          <p:nvPr>
            <p:ph idx="1"/>
          </p:nvPr>
        </p:nvSpPr>
        <p:spPr>
          <a:xfrm>
            <a:off x="457200" y="1484313"/>
            <a:ext cx="8229600" cy="4641850"/>
          </a:xfrm>
        </p:spPr>
        <p:txBody>
          <a:bodyPr>
            <a:normAutofit lnSpcReduction="10000"/>
          </a:bodyPr>
          <a:lstStyle/>
          <a:p>
            <a:r>
              <a:rPr lang="en-US" altLang="zh-TW" sz="2000" b="1" smtClean="0"/>
              <a:t>Security </a:t>
            </a:r>
            <a:r>
              <a:rPr lang="en-US" altLang="zh-TW" sz="2000" smtClean="0"/>
              <a:t>– Architectures should support the capability to resist unwanted intrusion, both physical and cyber. This support must satisfy all security requirements of the system components. </a:t>
            </a:r>
          </a:p>
          <a:p>
            <a:r>
              <a:rPr lang="en-US" altLang="zh-TW" sz="2000" b="1" smtClean="0"/>
              <a:t>Flexibility </a:t>
            </a:r>
            <a:r>
              <a:rPr lang="en-US" altLang="zh-TW" sz="2000" smtClean="0"/>
              <a:t>– Architectures should allow an implementer to choose the type and order of implementation and to choose which parts of the architecture to implement without incurring penalties for selecting a different implementation.</a:t>
            </a:r>
          </a:p>
          <a:p>
            <a:r>
              <a:rPr lang="en-US" altLang="zh-TW" sz="2000" b="1" smtClean="0"/>
              <a:t>Governance </a:t>
            </a:r>
            <a:r>
              <a:rPr lang="en-US" altLang="zh-TW" sz="2000" smtClean="0"/>
              <a:t>– Architectures should promote a well-managed system of systems that will be enabled through consistent policies over its continuing design and operation for its entire life cycle. </a:t>
            </a:r>
          </a:p>
          <a:p>
            <a:r>
              <a:rPr lang="en-US" altLang="zh-TW" sz="2000" b="1" smtClean="0"/>
              <a:t>Affordability </a:t>
            </a:r>
            <a:r>
              <a:rPr lang="en-US" altLang="zh-TW" sz="2000" smtClean="0"/>
              <a:t>– Architectures  should enable multivendor procurement of interoperable Smart Grid equipment through the development of mature national and international markets. Architecture should fundamentally enable capital savings as well as life cycle savings through standards-based operations and maintenance. </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1085676-4239-43EC-AB67-B4F79C685FA3}" type="slidenum">
              <a:rPr lang="zh-TW" altLang="en-US">
                <a:solidFill>
                  <a:srgbClr val="10253F"/>
                </a:solidFill>
                <a:latin typeface="Calibri" panose="020F0502020204030204" pitchFamily="34" charset="0"/>
              </a:rPr>
              <a:pPr eaLnBrk="1" hangingPunct="1"/>
              <a:t>50</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0940420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2C689D4-B43D-4188-B38A-604A6E69B30B}" type="slidenum">
              <a:rPr lang="zh-TW" altLang="en-US">
                <a:solidFill>
                  <a:srgbClr val="10253F"/>
                </a:solidFill>
                <a:latin typeface="Calibri" panose="020F0502020204030204" pitchFamily="34" charset="0"/>
              </a:rPr>
              <a:pPr eaLnBrk="1" hangingPunct="1"/>
              <a:t>51</a:t>
            </a:fld>
            <a:endParaRPr lang="zh-TW" altLang="en-US">
              <a:solidFill>
                <a:srgbClr val="10253F"/>
              </a:solidFill>
              <a:latin typeface="Calibri" panose="020F0502020204030204" pitchFamily="34" charset="0"/>
            </a:endParaRPr>
          </a:p>
        </p:txBody>
      </p:sp>
      <p:grpSp>
        <p:nvGrpSpPr>
          <p:cNvPr id="45059" name="群組 6"/>
          <p:cNvGrpSpPr>
            <a:grpSpLocks/>
          </p:cNvGrpSpPr>
          <p:nvPr/>
        </p:nvGrpSpPr>
        <p:grpSpPr bwMode="auto">
          <a:xfrm>
            <a:off x="539750" y="987425"/>
            <a:ext cx="7313613" cy="5124450"/>
            <a:chOff x="611560" y="1276605"/>
            <a:chExt cx="7313240" cy="5124103"/>
          </a:xfrm>
        </p:grpSpPr>
        <p:pic>
          <p:nvPicPr>
            <p:cNvPr id="450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76605"/>
              <a:ext cx="67056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2"/>
            <p:cNvPicPr>
              <a:picLocks noChangeAspect="1" noChangeArrowheads="1"/>
            </p:cNvPicPr>
            <p:nvPr/>
          </p:nvPicPr>
          <p:blipFill>
            <a:blip r:embed="rId3">
              <a:extLst>
                <a:ext uri="{28A0092B-C50C-407E-A947-70E740481C1C}">
                  <a14:useLocalDpi xmlns:a14="http://schemas.microsoft.com/office/drawing/2010/main" val="0"/>
                </a:ext>
              </a:extLst>
            </a:blip>
            <a:srcRect l="1695" r="61646" b="80930"/>
            <a:stretch>
              <a:fillRect/>
            </a:stretch>
          </p:blipFill>
          <p:spPr bwMode="auto">
            <a:xfrm>
              <a:off x="611560" y="5445224"/>
              <a:ext cx="2458193" cy="955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898883" y="1276605"/>
              <a:ext cx="2952599" cy="1000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45060" name="矩形 8"/>
          <p:cNvSpPr>
            <a:spLocks noChangeArrowheads="1"/>
          </p:cNvSpPr>
          <p:nvPr/>
        </p:nvSpPr>
        <p:spPr bwMode="auto">
          <a:xfrm>
            <a:off x="5854700" y="5634038"/>
            <a:ext cx="3289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i="1"/>
              <a:t>Source: NIST Framework and Roadmap for </a:t>
            </a:r>
          </a:p>
          <a:p>
            <a:pPr eaLnBrk="1" hangingPunct="1">
              <a:spcBef>
                <a:spcPct val="0"/>
              </a:spcBef>
              <a:buFontTx/>
              <a:buNone/>
            </a:pPr>
            <a:r>
              <a:rPr lang="en-US" altLang="zh-TW" sz="1400" i="1"/>
              <a:t>Smart Grid Interoperability Standards, </a:t>
            </a:r>
          </a:p>
          <a:p>
            <a:pPr eaLnBrk="1" hangingPunct="1">
              <a:spcBef>
                <a:spcPct val="0"/>
              </a:spcBef>
              <a:buFontTx/>
              <a:buNone/>
            </a:pPr>
            <a:r>
              <a:rPr lang="en-US" altLang="zh-TW" sz="1400" i="1"/>
              <a:t>Release 2.0 </a:t>
            </a:r>
            <a:endParaRPr lang="zh-TW" altLang="en-US" sz="1400" i="1"/>
          </a:p>
        </p:txBody>
      </p:sp>
      <p:sp>
        <p:nvSpPr>
          <p:cNvPr id="45061" name="標題 1"/>
          <p:cNvSpPr>
            <a:spLocks noGrp="1"/>
          </p:cNvSpPr>
          <p:nvPr>
            <p:ph type="title"/>
          </p:nvPr>
        </p:nvSpPr>
        <p:spPr>
          <a:xfrm>
            <a:off x="457200" y="274638"/>
            <a:ext cx="8229600" cy="1066800"/>
          </a:xfrm>
        </p:spPr>
        <p:txBody>
          <a:bodyPr/>
          <a:lstStyle/>
          <a:p>
            <a:r>
              <a:rPr lang="en-US" altLang="zh-TW" smtClean="0"/>
              <a:t>NIST Conceptual Reference Model </a:t>
            </a:r>
            <a:endParaRPr lang="zh-TW" altLang="en-US" smtClean="0"/>
          </a:p>
        </p:txBody>
      </p:sp>
    </p:spTree>
    <p:extLst>
      <p:ext uri="{BB962C8B-B14F-4D97-AF65-F5344CB8AC3E}">
        <p14:creationId xmlns:p14="http://schemas.microsoft.com/office/powerpoint/2010/main" val="10833042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a:xfrm>
            <a:off x="457200" y="274638"/>
            <a:ext cx="8229600" cy="1066800"/>
          </a:xfrm>
        </p:spPr>
        <p:txBody>
          <a:bodyPr/>
          <a:lstStyle/>
          <a:p>
            <a:r>
              <a:rPr lang="en-US" altLang="zh-TW" sz="3200" smtClean="0"/>
              <a:t>Domains and Actors in the NIST Smart Grid Conceptual Model</a:t>
            </a:r>
            <a:endParaRPr lang="zh-TW" altLang="en-US" sz="3200" smtClean="0"/>
          </a:p>
        </p:txBody>
      </p:sp>
      <p:graphicFrame>
        <p:nvGraphicFramePr>
          <p:cNvPr id="5" name="內容版面配置區 4"/>
          <p:cNvGraphicFramePr>
            <a:graphicFrameLocks noGrp="1"/>
          </p:cNvGraphicFramePr>
          <p:nvPr>
            <p:ph idx="1"/>
          </p:nvPr>
        </p:nvGraphicFramePr>
        <p:xfrm>
          <a:off x="457200" y="1484313"/>
          <a:ext cx="8435975" cy="4043364"/>
        </p:xfrm>
        <a:graphic>
          <a:graphicData uri="http://schemas.openxmlformats.org/drawingml/2006/table">
            <a:tbl>
              <a:tblPr firstRow="1" bandRow="1">
                <a:tableStyleId>{5C22544A-7EE6-4342-B048-85BDC9FD1C3A}</a:tableStyleId>
              </a:tblPr>
              <a:tblGrid>
                <a:gridCol w="379672"/>
                <a:gridCol w="1623903"/>
                <a:gridCol w="6432400"/>
              </a:tblGrid>
              <a:tr h="370777">
                <a:tc>
                  <a:txBody>
                    <a:bodyPr/>
                    <a:lstStyle/>
                    <a:p>
                      <a:endParaRPr lang="zh-TW" altLang="en-US" sz="1600" dirty="0"/>
                    </a:p>
                  </a:txBody>
                  <a:tcPr marL="91448" marR="91448" marT="45712" marB="45712"/>
                </a:tc>
                <a:tc>
                  <a:txBody>
                    <a:bodyPr/>
                    <a:lstStyle/>
                    <a:p>
                      <a:r>
                        <a:rPr lang="en-US" altLang="zh-TW" sz="1600" dirty="0" smtClean="0"/>
                        <a:t>Domain</a:t>
                      </a:r>
                      <a:endParaRPr lang="zh-TW" altLang="en-US" sz="1600" dirty="0"/>
                    </a:p>
                  </a:txBody>
                  <a:tcPr marL="91448" marR="91448" marT="45712" marB="45712"/>
                </a:tc>
                <a:tc>
                  <a:txBody>
                    <a:bodyPr/>
                    <a:lstStyle/>
                    <a:p>
                      <a:r>
                        <a:rPr lang="en-US" altLang="zh-TW" sz="1600" b="1" i="0" u="none" strike="noStrike" kern="1200" baseline="0" dirty="0" smtClean="0">
                          <a:solidFill>
                            <a:schemeClr val="lt1"/>
                          </a:solidFill>
                          <a:latin typeface="+mn-lt"/>
                          <a:ea typeface="+mn-ea"/>
                          <a:cs typeface="+mn-cs"/>
                        </a:rPr>
                        <a:t>Actors in the Domain </a:t>
                      </a:r>
                      <a:r>
                        <a:rPr lang="en-US" altLang="zh-TW" sz="1600" b="0" i="0" u="none" strike="noStrike" kern="1200" baseline="0" dirty="0" smtClean="0">
                          <a:solidFill>
                            <a:schemeClr val="lt1"/>
                          </a:solidFill>
                          <a:latin typeface="+mn-lt"/>
                          <a:ea typeface="+mn-ea"/>
                          <a:cs typeface="+mn-cs"/>
                        </a:rPr>
                        <a:t>	</a:t>
                      </a:r>
                    </a:p>
                  </a:txBody>
                  <a:tcPr marL="91448" marR="91448" marT="45712" marB="45712"/>
                </a:tc>
              </a:tr>
              <a:tr h="822944">
                <a:tc>
                  <a:txBody>
                    <a:bodyPr/>
                    <a:lstStyle/>
                    <a:p>
                      <a:r>
                        <a:rPr lang="en-US" altLang="zh-TW" sz="1600" dirty="0" smtClean="0"/>
                        <a:t>1</a:t>
                      </a:r>
                      <a:endParaRPr lang="zh-TW" altLang="en-US" sz="1600" dirty="0"/>
                    </a:p>
                  </a:txBody>
                  <a:tcPr marL="91448" marR="91448" marT="45712" marB="45712"/>
                </a:tc>
                <a:tc>
                  <a:txBody>
                    <a:bodyPr/>
                    <a:lstStyle/>
                    <a:p>
                      <a:r>
                        <a:rPr lang="en-US" altLang="zh-TW" sz="1600" dirty="0" smtClean="0"/>
                        <a:t>Consumers</a:t>
                      </a:r>
                      <a:endParaRPr lang="zh-TW" altLang="en-US" sz="16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chemeClr val="dk1"/>
                          </a:solidFill>
                          <a:latin typeface="+mn-lt"/>
                          <a:ea typeface="+mn-ea"/>
                          <a:cs typeface="+mn-cs"/>
                        </a:rPr>
                        <a:t>The end users of electricity. May also generate, store, and manage the use of energy. Traditionally, three customer types are discussed, each with its own domain: residential, commercial, and industrial</a:t>
                      </a:r>
                    </a:p>
                  </a:txBody>
                  <a:tcPr marL="91448" marR="91448" marT="45712" marB="45712"/>
                </a:tc>
              </a:tr>
              <a:tr h="370777">
                <a:tc>
                  <a:txBody>
                    <a:bodyPr/>
                    <a:lstStyle/>
                    <a:p>
                      <a:r>
                        <a:rPr lang="en-US" altLang="zh-TW" sz="1600" dirty="0" smtClean="0"/>
                        <a:t>2</a:t>
                      </a:r>
                      <a:endParaRPr lang="zh-TW" altLang="en-US" sz="1600" dirty="0"/>
                    </a:p>
                  </a:txBody>
                  <a:tcPr marL="91448" marR="91448" marT="45712" marB="45712"/>
                </a:tc>
                <a:tc>
                  <a:txBody>
                    <a:bodyPr/>
                    <a:lstStyle/>
                    <a:p>
                      <a:r>
                        <a:rPr lang="en-US" altLang="zh-TW" sz="1600" dirty="0" smtClean="0"/>
                        <a:t>Markets</a:t>
                      </a:r>
                      <a:endParaRPr lang="zh-TW" altLang="en-US" sz="16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chemeClr val="dk1"/>
                          </a:solidFill>
                          <a:latin typeface="+mn-lt"/>
                          <a:ea typeface="+mn-ea"/>
                          <a:cs typeface="+mn-cs"/>
                        </a:rPr>
                        <a:t>The operators and participants in electricity market</a:t>
                      </a:r>
                    </a:p>
                  </a:txBody>
                  <a:tcPr marL="91448" marR="91448" marT="45712" marB="45712"/>
                </a:tc>
              </a:tr>
              <a:tr h="370777">
                <a:tc>
                  <a:txBody>
                    <a:bodyPr/>
                    <a:lstStyle/>
                    <a:p>
                      <a:r>
                        <a:rPr lang="en-US" altLang="zh-TW" sz="1600" dirty="0" smtClean="0"/>
                        <a:t>3</a:t>
                      </a:r>
                      <a:endParaRPr lang="zh-TW" altLang="en-US" sz="1600" dirty="0"/>
                    </a:p>
                  </a:txBody>
                  <a:tcPr marL="91448" marR="91448" marT="45712" marB="45712"/>
                </a:tc>
                <a:tc>
                  <a:txBody>
                    <a:bodyPr/>
                    <a:lstStyle/>
                    <a:p>
                      <a:r>
                        <a:rPr lang="en-US" altLang="zh-TW" sz="1600" dirty="0" smtClean="0"/>
                        <a:t>Service</a:t>
                      </a:r>
                      <a:r>
                        <a:rPr lang="en-US" altLang="zh-TW" sz="1600" baseline="0" dirty="0" smtClean="0"/>
                        <a:t> providers</a:t>
                      </a:r>
                      <a:endParaRPr lang="zh-TW" altLang="en-US" sz="16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chemeClr val="dk1"/>
                          </a:solidFill>
                          <a:latin typeface="+mn-lt"/>
                          <a:ea typeface="+mn-ea"/>
                          <a:cs typeface="+mn-cs"/>
                        </a:rPr>
                        <a:t>The organizations providing services to electrical customers and to utilities</a:t>
                      </a:r>
                    </a:p>
                  </a:txBody>
                  <a:tcPr marL="91448" marR="91448" marT="45712" marB="45712"/>
                </a:tc>
              </a:tr>
              <a:tr h="370777">
                <a:tc>
                  <a:txBody>
                    <a:bodyPr/>
                    <a:lstStyle/>
                    <a:p>
                      <a:r>
                        <a:rPr lang="en-US" altLang="zh-TW" sz="1600" dirty="0" smtClean="0"/>
                        <a:t>4</a:t>
                      </a:r>
                      <a:endParaRPr lang="zh-TW" altLang="en-US" sz="1600" dirty="0"/>
                    </a:p>
                  </a:txBody>
                  <a:tcPr marL="91448" marR="91448" marT="45712" marB="45712"/>
                </a:tc>
                <a:tc>
                  <a:txBody>
                    <a:bodyPr/>
                    <a:lstStyle/>
                    <a:p>
                      <a:r>
                        <a:rPr lang="en-US" altLang="zh-TW" sz="1600" dirty="0" smtClean="0"/>
                        <a:t>Operations</a:t>
                      </a:r>
                      <a:endParaRPr lang="zh-TW" altLang="en-US" sz="16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chemeClr val="dk1"/>
                          </a:solidFill>
                          <a:latin typeface="+mn-lt"/>
                          <a:ea typeface="+mn-ea"/>
                          <a:cs typeface="+mn-cs"/>
                        </a:rPr>
                        <a:t>The managers of the movement of electricity</a:t>
                      </a:r>
                    </a:p>
                  </a:txBody>
                  <a:tcPr marL="91448" marR="91448" marT="45712" marB="45712"/>
                </a:tc>
              </a:tr>
              <a:tr h="579104">
                <a:tc>
                  <a:txBody>
                    <a:bodyPr/>
                    <a:lstStyle/>
                    <a:p>
                      <a:r>
                        <a:rPr lang="en-US" altLang="zh-TW" sz="1600" dirty="0" smtClean="0"/>
                        <a:t>5</a:t>
                      </a:r>
                      <a:endParaRPr lang="zh-TW" altLang="en-US" sz="1600" dirty="0"/>
                    </a:p>
                  </a:txBody>
                  <a:tcPr marL="91448" marR="91448" marT="45712" marB="45712"/>
                </a:tc>
                <a:tc>
                  <a:txBody>
                    <a:bodyPr/>
                    <a:lstStyle/>
                    <a:p>
                      <a:r>
                        <a:rPr lang="en-US" altLang="zh-TW" sz="1600" dirty="0" smtClean="0"/>
                        <a:t>Bulk generation</a:t>
                      </a:r>
                      <a:endParaRPr lang="zh-TW" altLang="en-US" sz="16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chemeClr val="dk1"/>
                          </a:solidFill>
                          <a:latin typeface="+mn-lt"/>
                          <a:ea typeface="+mn-ea"/>
                          <a:cs typeface="+mn-cs"/>
                        </a:rPr>
                        <a:t>The generators of electricity in bulk quantities. May also store energy for later distribution. 	</a:t>
                      </a:r>
                    </a:p>
                  </a:txBody>
                  <a:tcPr marL="91448" marR="91448" marT="45712" marB="45712"/>
                </a:tc>
              </a:tr>
              <a:tr h="579104">
                <a:tc>
                  <a:txBody>
                    <a:bodyPr/>
                    <a:lstStyle/>
                    <a:p>
                      <a:r>
                        <a:rPr lang="en-US" altLang="zh-TW" sz="1600" dirty="0" smtClean="0"/>
                        <a:t>6</a:t>
                      </a:r>
                      <a:endParaRPr lang="zh-TW" altLang="en-US" sz="1600" dirty="0"/>
                    </a:p>
                  </a:txBody>
                  <a:tcPr marL="91448" marR="91448" marT="45712" marB="45712"/>
                </a:tc>
                <a:tc>
                  <a:txBody>
                    <a:bodyPr/>
                    <a:lstStyle/>
                    <a:p>
                      <a:r>
                        <a:rPr lang="en-US" altLang="zh-TW" sz="1600" dirty="0" smtClean="0"/>
                        <a:t>Transmission</a:t>
                      </a:r>
                      <a:endParaRPr lang="zh-TW" altLang="en-US" sz="1600" dirty="0"/>
                    </a:p>
                  </a:txBody>
                  <a:tcPr marL="91448" marR="91448"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0" i="0" u="none" strike="noStrike" kern="1200" baseline="0" dirty="0" smtClean="0">
                          <a:solidFill>
                            <a:schemeClr val="dk1"/>
                          </a:solidFill>
                          <a:latin typeface="+mn-lt"/>
                          <a:ea typeface="+mn-ea"/>
                          <a:cs typeface="+mn-cs"/>
                        </a:rPr>
                        <a:t>The carriers of bulk electricity over long distances. May also store and generate electricity. 	</a:t>
                      </a:r>
                    </a:p>
                  </a:txBody>
                  <a:tcPr marL="91448" marR="91448" marT="45712" marB="45712"/>
                </a:tc>
              </a:tr>
              <a:tr h="579104">
                <a:tc>
                  <a:txBody>
                    <a:bodyPr/>
                    <a:lstStyle/>
                    <a:p>
                      <a:r>
                        <a:rPr lang="en-US" altLang="zh-TW" sz="1600" dirty="0" smtClean="0"/>
                        <a:t>7</a:t>
                      </a:r>
                      <a:endParaRPr lang="zh-TW" altLang="en-US" sz="1600" dirty="0"/>
                    </a:p>
                  </a:txBody>
                  <a:tcPr marL="91448" marR="91448" marT="45712" marB="45712"/>
                </a:tc>
                <a:tc>
                  <a:txBody>
                    <a:bodyPr/>
                    <a:lstStyle/>
                    <a:p>
                      <a:r>
                        <a:rPr lang="en-US" altLang="zh-TW" sz="1600" dirty="0" smtClean="0"/>
                        <a:t>Distribution</a:t>
                      </a:r>
                      <a:endParaRPr lang="zh-TW" altLang="en-US" sz="1600" dirty="0"/>
                    </a:p>
                  </a:txBody>
                  <a:tcPr marL="91448" marR="91448" marT="45712" marB="45712"/>
                </a:tc>
                <a:tc>
                  <a:txBody>
                    <a:bodyPr/>
                    <a:lstStyle/>
                    <a:p>
                      <a:r>
                        <a:rPr lang="en-US" altLang="zh-TW" sz="1600" b="0" i="0" u="none" strike="noStrike" kern="1200" baseline="0" dirty="0" smtClean="0">
                          <a:solidFill>
                            <a:schemeClr val="dk1"/>
                          </a:solidFill>
                          <a:latin typeface="+mn-lt"/>
                          <a:ea typeface="+mn-ea"/>
                          <a:cs typeface="+mn-cs"/>
                        </a:rPr>
                        <a:t>The distributors of electricity to and from customers. May also store and generate electricity. 	</a:t>
                      </a:r>
                    </a:p>
                  </a:txBody>
                  <a:tcPr marL="91448" marR="91448" marT="45712" marB="45712"/>
                </a:tc>
              </a:tr>
            </a:tbl>
          </a:graphicData>
        </a:graphic>
      </p:graphicFrame>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3E65EFB-2DDE-4B2E-8CF7-2443C3ED8232}" type="slidenum">
              <a:rPr lang="zh-TW" altLang="en-US">
                <a:solidFill>
                  <a:srgbClr val="10253F"/>
                </a:solidFill>
                <a:latin typeface="Calibri" panose="020F0502020204030204" pitchFamily="34" charset="0"/>
              </a:rPr>
              <a:pPr eaLnBrk="1" hangingPunct="1"/>
              <a:t>52</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41892561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50825" y="549275"/>
            <a:ext cx="8229600" cy="561975"/>
          </a:xfrm>
        </p:spPr>
        <p:txBody>
          <a:bodyPr>
            <a:normAutofit fontScale="90000"/>
          </a:bodyPr>
          <a:lstStyle/>
          <a:p>
            <a:r>
              <a:rPr lang="en-US" altLang="zh-TW" sz="4000" smtClean="0"/>
              <a:t>Smart Grid – A Simple Concept</a:t>
            </a:r>
            <a:endParaRPr lang="zh-TW" altLang="en-US" sz="4000"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F3877A7-1434-44CA-AA10-A9B9C22ED7E9}" type="slidenum">
              <a:rPr lang="zh-TW" altLang="en-US">
                <a:solidFill>
                  <a:srgbClr val="10253F"/>
                </a:solidFill>
                <a:latin typeface="Calibri" panose="020F0502020204030204" pitchFamily="34" charset="0"/>
              </a:rPr>
              <a:pPr eaLnBrk="1" hangingPunct="1"/>
              <a:t>53</a:t>
            </a:fld>
            <a:endParaRPr lang="zh-TW" altLang="en-US">
              <a:solidFill>
                <a:srgbClr val="10253F"/>
              </a:solidFill>
              <a:latin typeface="Calibri" panose="020F0502020204030204" pitchFamily="34" charset="0"/>
            </a:endParaRPr>
          </a:p>
        </p:txBody>
      </p:sp>
      <p:pic>
        <p:nvPicPr>
          <p:cNvPr id="471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8569325"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左-右雙向箭號 4"/>
          <p:cNvSpPr/>
          <p:nvPr/>
        </p:nvSpPr>
        <p:spPr>
          <a:xfrm>
            <a:off x="2738438" y="1268413"/>
            <a:ext cx="2952750" cy="360362"/>
          </a:xfrm>
          <a:prstGeom prst="leftRightArrow">
            <a:avLst/>
          </a:prstGeom>
          <a:solidFill>
            <a:srgbClr val="00206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b="1" dirty="0">
                <a:solidFill>
                  <a:schemeClr val="bg1"/>
                </a:solidFill>
              </a:rPr>
              <a:t>Smart Grid</a:t>
            </a:r>
            <a:endParaRPr lang="zh-TW" altLang="en-US" sz="2000" b="1" dirty="0">
              <a:solidFill>
                <a:schemeClr val="bg1"/>
              </a:solidFill>
            </a:endParaRPr>
          </a:p>
        </p:txBody>
      </p:sp>
      <p:sp>
        <p:nvSpPr>
          <p:cNvPr id="47110" name="TextBox 1"/>
          <p:cNvSpPr txBox="1">
            <a:spLocks noChangeArrowheads="1"/>
          </p:cNvSpPr>
          <p:nvPr/>
        </p:nvSpPr>
        <p:spPr bwMode="auto">
          <a:xfrm>
            <a:off x="431800" y="4748213"/>
            <a:ext cx="84042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en-US" sz="1800">
                <a:latin typeface="Arial" panose="020B0604020202020204" pitchFamily="34" charset="0"/>
              </a:rPr>
              <a:t>AMI: Advanced Meter Infrastructure is the infrastructure for power distribution.</a:t>
            </a:r>
          </a:p>
          <a:p>
            <a:pPr eaLnBrk="1" hangingPunct="1">
              <a:spcBef>
                <a:spcPct val="0"/>
              </a:spcBef>
              <a:buFontTx/>
              <a:buNone/>
            </a:pPr>
            <a:r>
              <a:rPr lang="en-US" altLang="en-US" sz="1800">
                <a:latin typeface="Arial" panose="020B0604020202020204" pitchFamily="34" charset="0"/>
              </a:rPr>
              <a:t>SCADA: Supervisory Control And Data Acquisition</a:t>
            </a:r>
          </a:p>
          <a:p>
            <a:pPr eaLnBrk="1" hangingPunct="1">
              <a:spcBef>
                <a:spcPct val="0"/>
              </a:spcBef>
              <a:buFontTx/>
              <a:buNone/>
            </a:pPr>
            <a:r>
              <a:rPr lang="en-US" altLang="en-US" sz="1800">
                <a:latin typeface="Arial" panose="020B0604020202020204" pitchFamily="34" charset="0"/>
              </a:rPr>
              <a:t>SCADA is a type of industrial control systems (ICS) that are computer controlled </a:t>
            </a:r>
          </a:p>
          <a:p>
            <a:pPr eaLnBrk="1" hangingPunct="1">
              <a:spcBef>
                <a:spcPct val="0"/>
              </a:spcBef>
              <a:buFontTx/>
              <a:buNone/>
            </a:pPr>
            <a:r>
              <a:rPr lang="en-US" altLang="en-US" sz="1800">
                <a:latin typeface="Arial" panose="020B0604020202020204" pitchFamily="34" charset="0"/>
              </a:rPr>
              <a:t>systems for monitoring and controlling the processes of power generation and </a:t>
            </a:r>
          </a:p>
          <a:p>
            <a:pPr eaLnBrk="1" hangingPunct="1">
              <a:spcBef>
                <a:spcPct val="0"/>
              </a:spcBef>
              <a:buFontTx/>
              <a:buNone/>
            </a:pPr>
            <a:r>
              <a:rPr lang="en-US" altLang="en-US" sz="1800">
                <a:latin typeface="Arial" panose="020B0604020202020204" pitchFamily="34" charset="0"/>
              </a:rPr>
              <a:t>transmission.</a:t>
            </a:r>
          </a:p>
        </p:txBody>
      </p:sp>
    </p:spTree>
    <p:extLst>
      <p:ext uri="{BB962C8B-B14F-4D97-AF65-F5344CB8AC3E}">
        <p14:creationId xmlns:p14="http://schemas.microsoft.com/office/powerpoint/2010/main" val="23701443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457200" y="274638"/>
            <a:ext cx="8229600" cy="1066800"/>
          </a:xfrm>
        </p:spPr>
        <p:txBody>
          <a:bodyPr>
            <a:normAutofit fontScale="90000"/>
          </a:bodyPr>
          <a:lstStyle/>
          <a:p>
            <a:r>
              <a:rPr lang="en-US" altLang="zh-TW" smtClean="0"/>
              <a:t>Smart Grid Communication Networks</a:t>
            </a:r>
            <a:endParaRPr lang="zh-TW" altLang="en-US" smtClean="0"/>
          </a:p>
        </p:txBody>
      </p:sp>
      <p:sp>
        <p:nvSpPr>
          <p:cNvPr id="48131" name="內容版面配置區 2"/>
          <p:cNvSpPr>
            <a:spLocks noGrp="1"/>
          </p:cNvSpPr>
          <p:nvPr>
            <p:ph idx="1"/>
          </p:nvPr>
        </p:nvSpPr>
        <p:spPr>
          <a:xfrm>
            <a:off x="457200" y="1484313"/>
            <a:ext cx="8229600" cy="4641850"/>
          </a:xfrm>
        </p:spPr>
        <p:txBody>
          <a:bodyPr/>
          <a:lstStyle/>
          <a:p>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3F4525B-9E7A-4704-95B3-F45FE5EE5ADA}" type="slidenum">
              <a:rPr lang="zh-TW" altLang="en-US">
                <a:solidFill>
                  <a:srgbClr val="10253F"/>
                </a:solidFill>
                <a:latin typeface="Calibri" panose="020F0502020204030204" pitchFamily="34" charset="0"/>
              </a:rPr>
              <a:pPr eaLnBrk="1" hangingPunct="1"/>
              <a:t>54</a:t>
            </a:fld>
            <a:endParaRPr lang="zh-TW" altLang="en-US">
              <a:solidFill>
                <a:srgbClr val="10253F"/>
              </a:solidFill>
              <a:latin typeface="Calibri" panose="020F0502020204030204" pitchFamily="34" charset="0"/>
            </a:endParaRPr>
          </a:p>
        </p:txBody>
      </p:sp>
      <p:pic>
        <p:nvPicPr>
          <p:cNvPr id="48133" name="Picture 2"/>
          <p:cNvPicPr>
            <a:picLocks noChangeAspect="1" noChangeArrowheads="1"/>
          </p:cNvPicPr>
          <p:nvPr/>
        </p:nvPicPr>
        <p:blipFill>
          <a:blip r:embed="rId3">
            <a:extLst>
              <a:ext uri="{28A0092B-C50C-407E-A947-70E740481C1C}">
                <a14:useLocalDpi xmlns:a14="http://schemas.microsoft.com/office/drawing/2010/main" val="0"/>
              </a:ext>
            </a:extLst>
          </a:blip>
          <a:srcRect l="17552" t="20219" r="15012" b="20000"/>
          <a:stretch>
            <a:fillRect/>
          </a:stretch>
        </p:blipFill>
        <p:spPr bwMode="auto">
          <a:xfrm>
            <a:off x="0" y="1533525"/>
            <a:ext cx="9144000"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134" name="群組 5"/>
          <p:cNvGrpSpPr>
            <a:grpSpLocks/>
          </p:cNvGrpSpPr>
          <p:nvPr/>
        </p:nvGrpSpPr>
        <p:grpSpPr bwMode="auto">
          <a:xfrm>
            <a:off x="179388" y="5516563"/>
            <a:ext cx="1443037" cy="868362"/>
            <a:chOff x="179512" y="5805264"/>
            <a:chExt cx="1443608" cy="869057"/>
          </a:xfrm>
        </p:grpSpPr>
        <p:pic>
          <p:nvPicPr>
            <p:cNvPr id="481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6093296"/>
              <a:ext cx="1371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79512" y="5805264"/>
              <a:ext cx="1372143" cy="338408"/>
            </a:xfrm>
            <a:prstGeom prst="rect">
              <a:avLst/>
            </a:prstGeom>
            <a:noFill/>
          </p:spPr>
          <p:txBody>
            <a:bodyPr>
              <a:spAutoFit/>
            </a:bodyPr>
            <a:lstStyle/>
            <a:p>
              <a:pPr>
                <a:defRPr/>
              </a:pPr>
              <a:r>
                <a:rPr lang="en-US" altLang="zh-TW" sz="1600" b="1" dirty="0">
                  <a:solidFill>
                    <a:schemeClr val="accent5">
                      <a:lumMod val="50000"/>
                    </a:schemeClr>
                  </a:solidFill>
                  <a:latin typeface="+mn-lt"/>
                  <a:ea typeface="新細明體" charset="-120"/>
                  <a:cs typeface="+mn-cs"/>
                </a:rPr>
                <a:t>Source:</a:t>
              </a:r>
              <a:endParaRPr lang="zh-TW" altLang="en-US" sz="1600" b="1" dirty="0">
                <a:solidFill>
                  <a:schemeClr val="accent5">
                    <a:lumMod val="50000"/>
                  </a:schemeClr>
                </a:solidFill>
                <a:latin typeface="+mn-lt"/>
                <a:ea typeface="新細明體" charset="-120"/>
                <a:cs typeface="+mn-cs"/>
              </a:endParaRPr>
            </a:p>
          </p:txBody>
        </p:sp>
      </p:grpSp>
    </p:spTree>
    <p:extLst>
      <p:ext uri="{BB962C8B-B14F-4D97-AF65-F5344CB8AC3E}">
        <p14:creationId xmlns:p14="http://schemas.microsoft.com/office/powerpoint/2010/main" val="4003436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內容版面配置區 2"/>
          <p:cNvSpPr>
            <a:spLocks noGrp="1"/>
          </p:cNvSpPr>
          <p:nvPr>
            <p:ph idx="1"/>
          </p:nvPr>
        </p:nvSpPr>
        <p:spPr>
          <a:xfrm>
            <a:off x="457200" y="1484313"/>
            <a:ext cx="8229600" cy="4641850"/>
          </a:xfrm>
        </p:spPr>
        <p:txBody>
          <a:bodyPr/>
          <a:lstStyle/>
          <a:p>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A1FD6BE-0BC8-4304-8C4F-99AB6FD57E69}" type="slidenum">
              <a:rPr lang="zh-TW" altLang="en-US">
                <a:solidFill>
                  <a:srgbClr val="10253F"/>
                </a:solidFill>
                <a:latin typeface="Calibri" panose="020F0502020204030204" pitchFamily="34" charset="0"/>
              </a:rPr>
              <a:pPr eaLnBrk="1" hangingPunct="1"/>
              <a:t>55</a:t>
            </a:fld>
            <a:endParaRPr lang="zh-TW" altLang="en-US">
              <a:solidFill>
                <a:srgbClr val="10253F"/>
              </a:solidFill>
              <a:latin typeface="Calibri" panose="020F0502020204030204" pitchFamily="34" charset="0"/>
            </a:endParaRP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5750" cy="689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矩形 4"/>
          <p:cNvSpPr>
            <a:spLocks noChangeArrowheads="1"/>
          </p:cNvSpPr>
          <p:nvPr/>
        </p:nvSpPr>
        <p:spPr bwMode="auto">
          <a:xfrm>
            <a:off x="9159875" y="39688"/>
            <a:ext cx="4405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rPr>
              <a:t>MDMS Meter Data Management System </a:t>
            </a:r>
            <a:endParaRPr lang="zh-TW" altLang="en-US" sz="1800">
              <a:latin typeface="Arial" panose="020B0604020202020204" pitchFamily="34" charset="0"/>
            </a:endParaRPr>
          </a:p>
        </p:txBody>
      </p:sp>
      <p:sp>
        <p:nvSpPr>
          <p:cNvPr id="49158" name="矩形 5"/>
          <p:cNvSpPr>
            <a:spLocks noChangeArrowheads="1"/>
          </p:cNvSpPr>
          <p:nvPr/>
        </p:nvSpPr>
        <p:spPr bwMode="auto">
          <a:xfrm>
            <a:off x="9159875" y="409575"/>
            <a:ext cx="378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rPr>
              <a:t>EMS Energy Management System </a:t>
            </a:r>
            <a:endParaRPr lang="zh-TW" altLang="en-US" sz="1800">
              <a:latin typeface="Arial" panose="020B0604020202020204" pitchFamily="34" charset="0"/>
            </a:endParaRPr>
          </a:p>
        </p:txBody>
      </p:sp>
      <p:sp>
        <p:nvSpPr>
          <p:cNvPr id="49159" name="矩形 6"/>
          <p:cNvSpPr>
            <a:spLocks noChangeArrowheads="1"/>
          </p:cNvSpPr>
          <p:nvPr/>
        </p:nvSpPr>
        <p:spPr bwMode="auto">
          <a:xfrm>
            <a:off x="9144000" y="779463"/>
            <a:ext cx="422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rPr>
              <a:t>DMS Distribution Management System </a:t>
            </a:r>
            <a:endParaRPr lang="zh-TW" altLang="en-US" sz="1800">
              <a:latin typeface="Arial" panose="020B0604020202020204" pitchFamily="34" charset="0"/>
            </a:endParaRPr>
          </a:p>
        </p:txBody>
      </p:sp>
      <p:sp>
        <p:nvSpPr>
          <p:cNvPr id="49160" name="矩形 7"/>
          <p:cNvSpPr>
            <a:spLocks noChangeArrowheads="1"/>
          </p:cNvSpPr>
          <p:nvPr/>
        </p:nvSpPr>
        <p:spPr bwMode="auto">
          <a:xfrm>
            <a:off x="9177338" y="1108075"/>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rPr>
              <a:t>WAMS Wide-Area Measurement System </a:t>
            </a:r>
            <a:endParaRPr lang="zh-TW" altLang="en-US" sz="1800">
              <a:latin typeface="Arial" panose="020B0604020202020204" pitchFamily="34" charset="0"/>
            </a:endParaRPr>
          </a:p>
        </p:txBody>
      </p:sp>
      <p:sp>
        <p:nvSpPr>
          <p:cNvPr id="49161" name="矩形 8"/>
          <p:cNvSpPr>
            <a:spLocks noChangeArrowheads="1"/>
          </p:cNvSpPr>
          <p:nvPr/>
        </p:nvSpPr>
        <p:spPr bwMode="auto">
          <a:xfrm>
            <a:off x="9180513" y="1458913"/>
            <a:ext cx="3749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rPr>
              <a:t>CIS Customer Information System </a:t>
            </a:r>
            <a:endParaRPr lang="zh-TW" altLang="en-US" sz="1800">
              <a:latin typeface="Arial" panose="020B0604020202020204" pitchFamily="34" charset="0"/>
            </a:endParaRPr>
          </a:p>
        </p:txBody>
      </p:sp>
      <p:pic>
        <p:nvPicPr>
          <p:cNvPr id="4916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77788"/>
            <a:ext cx="24114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3" name="標題 1"/>
          <p:cNvSpPr>
            <a:spLocks noGrp="1"/>
          </p:cNvSpPr>
          <p:nvPr>
            <p:ph type="title"/>
          </p:nvPr>
        </p:nvSpPr>
        <p:spPr>
          <a:xfrm>
            <a:off x="457200" y="0"/>
            <a:ext cx="8229600" cy="404813"/>
          </a:xfrm>
        </p:spPr>
        <p:txBody>
          <a:bodyPr>
            <a:normAutofit fontScale="90000"/>
          </a:bodyPr>
          <a:lstStyle/>
          <a:p>
            <a:r>
              <a:rPr lang="en-US" altLang="zh-TW" sz="2800" b="1" smtClean="0">
                <a:solidFill>
                  <a:srgbClr val="0070C0"/>
                </a:solidFill>
              </a:rPr>
              <a:t>NIST Smart Grid Information Network</a:t>
            </a:r>
            <a:endParaRPr lang="zh-TW" altLang="en-US" sz="2800" b="1" smtClean="0">
              <a:solidFill>
                <a:srgbClr val="0070C0"/>
              </a:solidFill>
            </a:endParaRPr>
          </a:p>
        </p:txBody>
      </p:sp>
    </p:spTree>
    <p:extLst>
      <p:ext uri="{BB962C8B-B14F-4D97-AF65-F5344CB8AC3E}">
        <p14:creationId xmlns:p14="http://schemas.microsoft.com/office/powerpoint/2010/main" val="2715984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標題 1"/>
          <p:cNvSpPr>
            <a:spLocks noGrp="1"/>
          </p:cNvSpPr>
          <p:nvPr>
            <p:ph type="title"/>
          </p:nvPr>
        </p:nvSpPr>
        <p:spPr>
          <a:xfrm>
            <a:off x="457200" y="274638"/>
            <a:ext cx="8229600" cy="561975"/>
          </a:xfrm>
        </p:spPr>
        <p:txBody>
          <a:bodyPr>
            <a:normAutofit fontScale="90000"/>
          </a:bodyPr>
          <a:lstStyle/>
          <a:p>
            <a:r>
              <a:rPr lang="en-US" altLang="zh-TW" smtClean="0"/>
              <a:t>NIST’s Smart Grid Standards</a:t>
            </a:r>
            <a:endParaRPr lang="zh-TW" altLang="en-US" smtClean="0"/>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5B50D67-0728-426E-9195-522AE40EE0C4}" type="slidenum">
              <a:rPr lang="zh-TW" altLang="en-US">
                <a:solidFill>
                  <a:srgbClr val="898989"/>
                </a:solidFill>
                <a:latin typeface="Calibri" panose="020F0502020204030204" pitchFamily="34" charset="0"/>
              </a:rPr>
              <a:pPr eaLnBrk="1" hangingPunct="1"/>
              <a:t>56</a:t>
            </a:fld>
            <a:endParaRPr lang="zh-TW" altLang="en-US">
              <a:solidFill>
                <a:srgbClr val="898989"/>
              </a:solidFill>
              <a:latin typeface="Calibri" panose="020F0502020204030204" pitchFamily="34" charset="0"/>
            </a:endParaRPr>
          </a:p>
        </p:txBody>
      </p:sp>
      <p:sp>
        <p:nvSpPr>
          <p:cNvPr id="51204" name="Rectangle 5"/>
          <p:cNvSpPr>
            <a:spLocks noChangeArrowheads="1"/>
          </p:cNvSpPr>
          <p:nvPr/>
        </p:nvSpPr>
        <p:spPr bwMode="auto">
          <a:xfrm>
            <a:off x="228600" y="1141413"/>
            <a:ext cx="857885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800100" indent="-34290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lvl="1" eaLnBrk="1" hangingPunct="1">
              <a:spcBef>
                <a:spcPct val="0"/>
              </a:spcBef>
              <a:buFont typeface="Calibri" panose="020F0502020204030204" pitchFamily="34" charset="0"/>
              <a:buChar char="―"/>
            </a:pPr>
            <a:endParaRPr lang="zh-TW" altLang="zh-TW" sz="3200">
              <a:solidFill>
                <a:srgbClr val="003366"/>
              </a:solidFill>
            </a:endParaRPr>
          </a:p>
        </p:txBody>
      </p:sp>
      <p:sp>
        <p:nvSpPr>
          <p:cNvPr id="5" name="Rectangle 4"/>
          <p:cNvSpPr/>
          <p:nvPr/>
        </p:nvSpPr>
        <p:spPr>
          <a:xfrm>
            <a:off x="1981200" y="5257800"/>
            <a:ext cx="533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endParaRPr>
          </a:p>
        </p:txBody>
      </p:sp>
      <p:sp>
        <p:nvSpPr>
          <p:cNvPr id="6" name="Rectangle 5"/>
          <p:cNvSpPr/>
          <p:nvPr/>
        </p:nvSpPr>
        <p:spPr>
          <a:xfrm>
            <a:off x="1981200" y="5410200"/>
            <a:ext cx="533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endParaRPr>
          </a:p>
        </p:txBody>
      </p:sp>
      <p:sp>
        <p:nvSpPr>
          <p:cNvPr id="7" name="Rectangle 7"/>
          <p:cNvSpPr/>
          <p:nvPr/>
        </p:nvSpPr>
        <p:spPr>
          <a:xfrm>
            <a:off x="1981200" y="5105400"/>
            <a:ext cx="533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endParaRPr>
          </a:p>
        </p:txBody>
      </p:sp>
      <p:sp>
        <p:nvSpPr>
          <p:cNvPr id="8" name="Rectangle 8"/>
          <p:cNvSpPr/>
          <p:nvPr/>
        </p:nvSpPr>
        <p:spPr>
          <a:xfrm>
            <a:off x="6858000" y="1752600"/>
            <a:ext cx="2133600" cy="4648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400" b="1" dirty="0">
                <a:solidFill>
                  <a:schemeClr val="tx1"/>
                </a:solidFill>
              </a:rPr>
              <a:t>Marketing/Advocacy Organizations</a:t>
            </a:r>
          </a:p>
        </p:txBody>
      </p:sp>
      <p:sp>
        <p:nvSpPr>
          <p:cNvPr id="9" name="Rectangle 9"/>
          <p:cNvSpPr/>
          <p:nvPr/>
        </p:nvSpPr>
        <p:spPr>
          <a:xfrm>
            <a:off x="152400" y="1676400"/>
            <a:ext cx="6705600" cy="472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600" b="1" dirty="0">
                <a:solidFill>
                  <a:schemeClr val="tx1"/>
                </a:solidFill>
              </a:rPr>
              <a:t>Technical Consortia/Forums/Panels</a:t>
            </a:r>
          </a:p>
        </p:txBody>
      </p:sp>
      <p:sp>
        <p:nvSpPr>
          <p:cNvPr id="10" name="Rectangle 10"/>
          <p:cNvSpPr/>
          <p:nvPr/>
        </p:nvSpPr>
        <p:spPr>
          <a:xfrm>
            <a:off x="1524000" y="4419600"/>
            <a:ext cx="7467600" cy="1981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600" b="1" dirty="0">
                <a:solidFill>
                  <a:schemeClr val="tx1"/>
                </a:solidFill>
              </a:rPr>
              <a:t>Standards  Development Organizations</a:t>
            </a:r>
          </a:p>
        </p:txBody>
      </p:sp>
      <p:sp>
        <p:nvSpPr>
          <p:cNvPr id="11" name="Rounded Rectangle 11"/>
          <p:cNvSpPr/>
          <p:nvPr/>
        </p:nvSpPr>
        <p:spPr>
          <a:xfrm>
            <a:off x="250825" y="2320925"/>
            <a:ext cx="2971800" cy="1184275"/>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UCA International Users Group </a:t>
            </a:r>
          </a:p>
        </p:txBody>
      </p:sp>
      <p:sp>
        <p:nvSpPr>
          <p:cNvPr id="12" name="Rounded Rectangle 12"/>
          <p:cNvSpPr/>
          <p:nvPr/>
        </p:nvSpPr>
        <p:spPr>
          <a:xfrm>
            <a:off x="6948488" y="2366963"/>
            <a:ext cx="1981200" cy="47307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GridWise Alliance</a:t>
            </a:r>
          </a:p>
        </p:txBody>
      </p:sp>
      <p:sp>
        <p:nvSpPr>
          <p:cNvPr id="13" name="Rounded Rectangle 13"/>
          <p:cNvSpPr/>
          <p:nvPr/>
        </p:nvSpPr>
        <p:spPr>
          <a:xfrm>
            <a:off x="4152900" y="3048000"/>
            <a:ext cx="2579688" cy="4572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GridWise Architecture Council</a:t>
            </a:r>
          </a:p>
        </p:txBody>
      </p:sp>
      <p:sp>
        <p:nvSpPr>
          <p:cNvPr id="14" name="Rounded Rectangle 14"/>
          <p:cNvSpPr/>
          <p:nvPr/>
        </p:nvSpPr>
        <p:spPr>
          <a:xfrm>
            <a:off x="1676400" y="4800600"/>
            <a:ext cx="1143000" cy="1524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1400" b="1" dirty="0">
                <a:solidFill>
                  <a:schemeClr val="tx1"/>
                </a:solidFill>
                <a:cs typeface="Arial" charset="0"/>
              </a:rPr>
              <a:t>IEEE</a:t>
            </a:r>
          </a:p>
          <a:p>
            <a:pPr algn="ctr">
              <a:defRPr/>
            </a:pPr>
            <a:r>
              <a:rPr lang="en-US" altLang="zh-TW" sz="1400" b="1" dirty="0">
                <a:solidFill>
                  <a:schemeClr val="tx1"/>
                </a:solidFill>
                <a:cs typeface="Arial" charset="0"/>
              </a:rPr>
              <a:t>802.11</a:t>
            </a:r>
          </a:p>
          <a:p>
            <a:pPr algn="ctr">
              <a:defRPr/>
            </a:pPr>
            <a:r>
              <a:rPr lang="en-US" altLang="zh-TW" sz="1400" b="1" dirty="0">
                <a:solidFill>
                  <a:schemeClr val="tx1"/>
                </a:solidFill>
                <a:cs typeface="Arial" charset="0"/>
              </a:rPr>
              <a:t>802.15</a:t>
            </a:r>
          </a:p>
          <a:p>
            <a:pPr algn="ctr">
              <a:defRPr/>
            </a:pPr>
            <a:r>
              <a:rPr lang="en-US" altLang="zh-TW" sz="1400" b="1" dirty="0">
                <a:solidFill>
                  <a:schemeClr val="tx1"/>
                </a:solidFill>
                <a:cs typeface="Arial" charset="0"/>
              </a:rPr>
              <a:t>802.16</a:t>
            </a:r>
          </a:p>
          <a:p>
            <a:pPr algn="ctr">
              <a:defRPr/>
            </a:pPr>
            <a:r>
              <a:rPr lang="en-US" altLang="zh-TW" sz="1400" b="1" dirty="0">
                <a:solidFill>
                  <a:schemeClr val="tx1"/>
                </a:solidFill>
                <a:cs typeface="Arial" charset="0"/>
              </a:rPr>
              <a:t>IEEE PES</a:t>
            </a:r>
          </a:p>
          <a:p>
            <a:pPr algn="ctr">
              <a:defRPr/>
            </a:pPr>
            <a:r>
              <a:rPr lang="en-US" altLang="zh-TW" sz="1400" b="1" dirty="0">
                <a:solidFill>
                  <a:schemeClr val="tx1"/>
                </a:solidFill>
                <a:cs typeface="Arial" charset="0"/>
              </a:rPr>
              <a:t>P2030</a:t>
            </a:r>
          </a:p>
        </p:txBody>
      </p:sp>
      <p:sp>
        <p:nvSpPr>
          <p:cNvPr id="15" name="Rounded Rectangle 15"/>
          <p:cNvSpPr/>
          <p:nvPr/>
        </p:nvSpPr>
        <p:spPr>
          <a:xfrm>
            <a:off x="5486400" y="3578225"/>
            <a:ext cx="1246188" cy="3810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OASIS</a:t>
            </a:r>
          </a:p>
        </p:txBody>
      </p:sp>
      <p:sp>
        <p:nvSpPr>
          <p:cNvPr id="16" name="Rounded Rectangle 16"/>
          <p:cNvSpPr/>
          <p:nvPr/>
        </p:nvSpPr>
        <p:spPr>
          <a:xfrm>
            <a:off x="4343400" y="4797425"/>
            <a:ext cx="11430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IEC</a:t>
            </a:r>
          </a:p>
        </p:txBody>
      </p:sp>
      <p:sp>
        <p:nvSpPr>
          <p:cNvPr id="17" name="Rounded Rectangle 17"/>
          <p:cNvSpPr/>
          <p:nvPr/>
        </p:nvSpPr>
        <p:spPr>
          <a:xfrm>
            <a:off x="203200" y="5335588"/>
            <a:ext cx="1393825" cy="3048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b="1" dirty="0" err="1">
                <a:solidFill>
                  <a:schemeClr val="tx1"/>
                </a:solidFill>
                <a:cs typeface="Arial" pitchFamily="34" charset="0"/>
              </a:rPr>
              <a:t>ZigBee</a:t>
            </a:r>
            <a:endParaRPr lang="en-US" sz="1200" b="1" dirty="0">
              <a:solidFill>
                <a:schemeClr val="tx1"/>
              </a:solidFill>
              <a:cs typeface="Arial" pitchFamily="34" charset="0"/>
            </a:endParaRPr>
          </a:p>
        </p:txBody>
      </p:sp>
      <p:sp>
        <p:nvSpPr>
          <p:cNvPr id="18" name="Rounded Rectangle 18"/>
          <p:cNvSpPr/>
          <p:nvPr/>
        </p:nvSpPr>
        <p:spPr>
          <a:xfrm>
            <a:off x="2971800" y="4797425"/>
            <a:ext cx="12192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IETF</a:t>
            </a:r>
          </a:p>
        </p:txBody>
      </p:sp>
      <p:sp>
        <p:nvSpPr>
          <p:cNvPr id="19" name="Rounded Rectangle 19"/>
          <p:cNvSpPr/>
          <p:nvPr/>
        </p:nvSpPr>
        <p:spPr>
          <a:xfrm>
            <a:off x="4495800" y="4267200"/>
            <a:ext cx="1143000" cy="3048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NEMA</a:t>
            </a:r>
          </a:p>
        </p:txBody>
      </p:sp>
      <p:sp>
        <p:nvSpPr>
          <p:cNvPr id="20" name="Rectangle 20"/>
          <p:cNvSpPr/>
          <p:nvPr/>
        </p:nvSpPr>
        <p:spPr>
          <a:xfrm>
            <a:off x="152400" y="990600"/>
            <a:ext cx="8839200"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600" b="1" dirty="0">
                <a:solidFill>
                  <a:schemeClr val="tx1"/>
                </a:solidFill>
                <a:cs typeface="Arial" pitchFamily="34" charset="0"/>
              </a:rPr>
              <a:t>Regulatory  Organizations</a:t>
            </a:r>
          </a:p>
        </p:txBody>
      </p:sp>
      <p:sp>
        <p:nvSpPr>
          <p:cNvPr id="22" name="Rounded Rectangle 22"/>
          <p:cNvSpPr/>
          <p:nvPr/>
        </p:nvSpPr>
        <p:spPr>
          <a:xfrm>
            <a:off x="3348038" y="1066800"/>
            <a:ext cx="3281362" cy="6096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FERC</a:t>
            </a:r>
          </a:p>
          <a:p>
            <a:pPr algn="ctr">
              <a:defRPr/>
            </a:pPr>
            <a:r>
              <a:rPr lang="en-US" sz="1400" b="1" dirty="0"/>
              <a:t>Federal Energy Regulatory  Commission </a:t>
            </a:r>
          </a:p>
        </p:txBody>
      </p:sp>
      <p:sp>
        <p:nvSpPr>
          <p:cNvPr id="24" name="Rounded Rectangle 24"/>
          <p:cNvSpPr/>
          <p:nvPr/>
        </p:nvSpPr>
        <p:spPr>
          <a:xfrm>
            <a:off x="403225" y="2708275"/>
            <a:ext cx="1303338" cy="304800"/>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err="1">
                <a:solidFill>
                  <a:schemeClr val="tx1"/>
                </a:solidFill>
                <a:cs typeface="Arial" pitchFamily="34" charset="0"/>
              </a:rPr>
              <a:t>OpenHAN</a:t>
            </a:r>
            <a:endParaRPr lang="en-US" sz="1400" b="1" dirty="0">
              <a:solidFill>
                <a:schemeClr val="tx1"/>
              </a:solidFill>
              <a:cs typeface="Arial" pitchFamily="34" charset="0"/>
            </a:endParaRPr>
          </a:p>
        </p:txBody>
      </p:sp>
      <p:sp>
        <p:nvSpPr>
          <p:cNvPr id="25" name="Rounded Rectangle 25"/>
          <p:cNvSpPr/>
          <p:nvPr/>
        </p:nvSpPr>
        <p:spPr>
          <a:xfrm>
            <a:off x="1763713" y="2708275"/>
            <a:ext cx="1301750" cy="304800"/>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err="1">
                <a:solidFill>
                  <a:schemeClr val="tx1"/>
                </a:solidFill>
                <a:cs typeface="Arial" pitchFamily="34" charset="0"/>
              </a:rPr>
              <a:t>OpenADR</a:t>
            </a:r>
            <a:endParaRPr lang="en-US" sz="1400" b="1" dirty="0">
              <a:solidFill>
                <a:schemeClr val="tx1"/>
              </a:solidFill>
              <a:cs typeface="Arial" pitchFamily="34" charset="0"/>
            </a:endParaRPr>
          </a:p>
        </p:txBody>
      </p:sp>
      <p:sp>
        <p:nvSpPr>
          <p:cNvPr id="26" name="Rounded Rectangle 26"/>
          <p:cNvSpPr/>
          <p:nvPr/>
        </p:nvSpPr>
        <p:spPr>
          <a:xfrm>
            <a:off x="403225" y="3089275"/>
            <a:ext cx="1303338" cy="304800"/>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CIM</a:t>
            </a:r>
          </a:p>
        </p:txBody>
      </p:sp>
      <p:sp>
        <p:nvSpPr>
          <p:cNvPr id="27" name="Rounded Rectangle 27"/>
          <p:cNvSpPr/>
          <p:nvPr/>
        </p:nvSpPr>
        <p:spPr>
          <a:xfrm>
            <a:off x="1763713" y="3089275"/>
            <a:ext cx="1301750" cy="304800"/>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IEC 61850</a:t>
            </a:r>
          </a:p>
        </p:txBody>
      </p:sp>
      <p:sp>
        <p:nvSpPr>
          <p:cNvPr id="28" name="Rounded Rectangle 28"/>
          <p:cNvSpPr/>
          <p:nvPr/>
        </p:nvSpPr>
        <p:spPr>
          <a:xfrm>
            <a:off x="225425" y="4954588"/>
            <a:ext cx="1371600" cy="3048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b="1" dirty="0" err="1">
                <a:solidFill>
                  <a:schemeClr val="tx1"/>
                </a:solidFill>
                <a:cs typeface="Arial" pitchFamily="34" charset="0"/>
              </a:rPr>
              <a:t>WiFi</a:t>
            </a:r>
            <a:r>
              <a:rPr lang="en-US" sz="1200" b="1" dirty="0">
                <a:solidFill>
                  <a:schemeClr val="tx1"/>
                </a:solidFill>
                <a:cs typeface="Arial" pitchFamily="34" charset="0"/>
              </a:rPr>
              <a:t> Alliance</a:t>
            </a:r>
          </a:p>
        </p:txBody>
      </p:sp>
      <p:sp>
        <p:nvSpPr>
          <p:cNvPr id="29" name="Rounded Rectangle 29"/>
          <p:cNvSpPr/>
          <p:nvPr/>
        </p:nvSpPr>
        <p:spPr>
          <a:xfrm>
            <a:off x="203200" y="5716588"/>
            <a:ext cx="1393825" cy="3048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b="1" dirty="0" err="1">
                <a:solidFill>
                  <a:schemeClr val="tx1"/>
                </a:solidFill>
                <a:cs typeface="Arial" pitchFamily="34" charset="0"/>
              </a:rPr>
              <a:t>WiMAX</a:t>
            </a:r>
            <a:r>
              <a:rPr lang="en-US" sz="1200" b="1" dirty="0">
                <a:solidFill>
                  <a:schemeClr val="tx1"/>
                </a:solidFill>
                <a:cs typeface="Arial" pitchFamily="34" charset="0"/>
              </a:rPr>
              <a:t> Forum</a:t>
            </a:r>
          </a:p>
        </p:txBody>
      </p:sp>
      <p:sp>
        <p:nvSpPr>
          <p:cNvPr id="30" name="Rounded Rectangle 30"/>
          <p:cNvSpPr/>
          <p:nvPr/>
        </p:nvSpPr>
        <p:spPr>
          <a:xfrm>
            <a:off x="6948488" y="2900363"/>
            <a:ext cx="1981200" cy="56673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Demand Response and Smart Grid Coalition</a:t>
            </a:r>
          </a:p>
        </p:txBody>
      </p:sp>
      <p:sp>
        <p:nvSpPr>
          <p:cNvPr id="31" name="Rounded Rectangle 31"/>
          <p:cNvSpPr/>
          <p:nvPr/>
        </p:nvSpPr>
        <p:spPr>
          <a:xfrm>
            <a:off x="6300788" y="5640388"/>
            <a:ext cx="12192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ETSI</a:t>
            </a:r>
          </a:p>
        </p:txBody>
      </p:sp>
      <p:sp>
        <p:nvSpPr>
          <p:cNvPr id="32" name="Rounded Rectangle 32"/>
          <p:cNvSpPr/>
          <p:nvPr/>
        </p:nvSpPr>
        <p:spPr>
          <a:xfrm>
            <a:off x="6300788" y="5183188"/>
            <a:ext cx="12192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TIA</a:t>
            </a:r>
          </a:p>
        </p:txBody>
      </p:sp>
      <p:sp>
        <p:nvSpPr>
          <p:cNvPr id="33" name="Rounded Rectangle 33"/>
          <p:cNvSpPr/>
          <p:nvPr/>
        </p:nvSpPr>
        <p:spPr>
          <a:xfrm>
            <a:off x="257175" y="3573463"/>
            <a:ext cx="1828800" cy="3810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err="1">
                <a:solidFill>
                  <a:schemeClr val="tx1"/>
                </a:solidFill>
                <a:cs typeface="Arial" pitchFamily="34" charset="0"/>
              </a:rPr>
              <a:t>HomeGrid</a:t>
            </a:r>
            <a:r>
              <a:rPr lang="en-US" sz="1400" b="1" dirty="0">
                <a:solidFill>
                  <a:schemeClr val="tx1"/>
                </a:solidFill>
                <a:cs typeface="Arial" pitchFamily="34" charset="0"/>
              </a:rPr>
              <a:t> Forum</a:t>
            </a:r>
          </a:p>
        </p:txBody>
      </p:sp>
      <p:sp>
        <p:nvSpPr>
          <p:cNvPr id="34" name="Rounded Rectangle 34"/>
          <p:cNvSpPr/>
          <p:nvPr/>
        </p:nvSpPr>
        <p:spPr>
          <a:xfrm>
            <a:off x="257175" y="3981450"/>
            <a:ext cx="1828800" cy="3810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err="1">
                <a:solidFill>
                  <a:schemeClr val="tx1"/>
                </a:solidFill>
                <a:cs typeface="Arial" pitchFamily="34" charset="0"/>
              </a:rPr>
              <a:t>HomePlug</a:t>
            </a:r>
            <a:r>
              <a:rPr lang="en-US" sz="1400" b="1" dirty="0">
                <a:solidFill>
                  <a:schemeClr val="tx1"/>
                </a:solidFill>
                <a:cs typeface="Arial" pitchFamily="34" charset="0"/>
              </a:rPr>
              <a:t> Alliance</a:t>
            </a:r>
          </a:p>
        </p:txBody>
      </p:sp>
      <p:sp>
        <p:nvSpPr>
          <p:cNvPr id="35" name="Rounded Rectangle 35"/>
          <p:cNvSpPr/>
          <p:nvPr/>
        </p:nvSpPr>
        <p:spPr>
          <a:xfrm>
            <a:off x="4343400" y="5254625"/>
            <a:ext cx="11430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ITU</a:t>
            </a:r>
          </a:p>
        </p:txBody>
      </p:sp>
      <p:sp>
        <p:nvSpPr>
          <p:cNvPr id="36" name="Rounded Rectangle 36"/>
          <p:cNvSpPr/>
          <p:nvPr/>
        </p:nvSpPr>
        <p:spPr>
          <a:xfrm>
            <a:off x="5943600" y="4267200"/>
            <a:ext cx="2157413" cy="30480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SAE International</a:t>
            </a:r>
          </a:p>
        </p:txBody>
      </p:sp>
      <p:cxnSp>
        <p:nvCxnSpPr>
          <p:cNvPr id="40" name="Straight Connector 40"/>
          <p:cNvCxnSpPr>
            <a:stCxn id="22" idx="2"/>
            <a:endCxn id="71" idx="0"/>
          </p:cNvCxnSpPr>
          <p:nvPr/>
        </p:nvCxnSpPr>
        <p:spPr>
          <a:xfrm>
            <a:off x="4987925" y="1676400"/>
            <a:ext cx="0" cy="66992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Rounded Rectangle 42"/>
          <p:cNvSpPr/>
          <p:nvPr/>
        </p:nvSpPr>
        <p:spPr>
          <a:xfrm>
            <a:off x="4343400" y="5711825"/>
            <a:ext cx="11430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ISO</a:t>
            </a:r>
          </a:p>
        </p:txBody>
      </p:sp>
      <p:sp>
        <p:nvSpPr>
          <p:cNvPr id="43" name="Rounded Rectangle 43"/>
          <p:cNvSpPr/>
          <p:nvPr/>
        </p:nvSpPr>
        <p:spPr>
          <a:xfrm>
            <a:off x="7620000" y="4725988"/>
            <a:ext cx="13716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CEN/CENELEC</a:t>
            </a:r>
          </a:p>
        </p:txBody>
      </p:sp>
      <p:sp>
        <p:nvSpPr>
          <p:cNvPr id="44" name="Rounded Rectangle 44"/>
          <p:cNvSpPr/>
          <p:nvPr/>
        </p:nvSpPr>
        <p:spPr>
          <a:xfrm>
            <a:off x="6300788" y="4725988"/>
            <a:ext cx="1219200" cy="381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400" b="1" dirty="0">
                <a:solidFill>
                  <a:schemeClr val="tx1"/>
                </a:solidFill>
                <a:cs typeface="Arial" pitchFamily="34" charset="0"/>
              </a:rPr>
              <a:t>ATIS</a:t>
            </a:r>
          </a:p>
        </p:txBody>
      </p:sp>
      <p:sp>
        <p:nvSpPr>
          <p:cNvPr id="23" name="Rounded Rectangle 23"/>
          <p:cNvSpPr/>
          <p:nvPr/>
        </p:nvSpPr>
        <p:spPr>
          <a:xfrm>
            <a:off x="3348038" y="1676400"/>
            <a:ext cx="3281362" cy="5334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t>NIST</a:t>
            </a:r>
          </a:p>
          <a:p>
            <a:pPr algn="ctr">
              <a:defRPr/>
            </a:pPr>
            <a:r>
              <a:rPr lang="en-US" sz="1200" b="1" dirty="0"/>
              <a:t>National Institute of Science and Technology</a:t>
            </a:r>
          </a:p>
        </p:txBody>
      </p:sp>
      <p:sp>
        <p:nvSpPr>
          <p:cNvPr id="71" name="Rounded Rectangle 23"/>
          <p:cNvSpPr/>
          <p:nvPr/>
        </p:nvSpPr>
        <p:spPr>
          <a:xfrm>
            <a:off x="3348038" y="2346325"/>
            <a:ext cx="3281362" cy="533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600" b="1" dirty="0">
                <a:solidFill>
                  <a:schemeClr val="bg1"/>
                </a:solidFill>
              </a:rPr>
              <a:t>Smart Grid Interoperability Panel </a:t>
            </a:r>
            <a:br>
              <a:rPr lang="en-US" altLang="zh-TW" sz="1600" b="1" dirty="0">
                <a:solidFill>
                  <a:schemeClr val="bg1"/>
                </a:solidFill>
              </a:rPr>
            </a:br>
            <a:r>
              <a:rPr lang="en-US" altLang="zh-TW" sz="1600" b="1" dirty="0">
                <a:solidFill>
                  <a:schemeClr val="bg1"/>
                </a:solidFill>
              </a:rPr>
              <a:t>(SGIP)</a:t>
            </a:r>
            <a:endParaRPr lang="zh-TW" altLang="en-US" sz="1600" b="1" dirty="0">
              <a:solidFill>
                <a:schemeClr val="bg1"/>
              </a:solidFill>
            </a:endParaRPr>
          </a:p>
        </p:txBody>
      </p:sp>
    </p:spTree>
    <p:extLst>
      <p:ext uri="{BB962C8B-B14F-4D97-AF65-F5344CB8AC3E}">
        <p14:creationId xmlns:p14="http://schemas.microsoft.com/office/powerpoint/2010/main" val="2797177326"/>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a:xfrm>
            <a:off x="457200" y="274638"/>
            <a:ext cx="8229600" cy="1066800"/>
          </a:xfrm>
        </p:spPr>
        <p:txBody>
          <a:bodyPr/>
          <a:lstStyle/>
          <a:p>
            <a:r>
              <a:rPr lang="en-US" altLang="zh-TW" smtClean="0"/>
              <a:t>ITU-T’s Smart Grid Focus Group</a:t>
            </a:r>
            <a:endParaRPr lang="zh-TW" altLang="en-US" smtClean="0"/>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8E2BAB4-E5E0-4523-B56E-A67E2F71D267}" type="slidenum">
              <a:rPr lang="zh-TW" altLang="en-US">
                <a:solidFill>
                  <a:srgbClr val="10253F"/>
                </a:solidFill>
                <a:latin typeface="Calibri" panose="020F0502020204030204" pitchFamily="34" charset="0"/>
              </a:rPr>
              <a:pPr eaLnBrk="1" hangingPunct="1"/>
              <a:t>57</a:t>
            </a:fld>
            <a:endParaRPr lang="zh-TW" altLang="en-US">
              <a:solidFill>
                <a:srgbClr val="10253F"/>
              </a:solidFill>
              <a:latin typeface="Calibri" panose="020F0502020204030204" pitchFamily="34" charset="0"/>
            </a:endParaRPr>
          </a:p>
        </p:txBody>
      </p:sp>
      <p:pic>
        <p:nvPicPr>
          <p:cNvPr id="522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1352550"/>
            <a:ext cx="6732588"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5713413"/>
            <a:ext cx="1190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0" name="矩形 5"/>
          <p:cNvSpPr>
            <a:spLocks noChangeArrowheads="1"/>
          </p:cNvSpPr>
          <p:nvPr/>
        </p:nvSpPr>
        <p:spPr bwMode="auto">
          <a:xfrm>
            <a:off x="4173538" y="15875"/>
            <a:ext cx="49704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100">
                <a:latin typeface="Arial" panose="020B0604020202020204" pitchFamily="34" charset="0"/>
              </a:rPr>
              <a:t>ITU-T Focus Group on Smart Grid (FG Smart), since 8-11 February 2010 and concluded in the end of 2011.</a:t>
            </a:r>
            <a:endParaRPr lang="zh-TW" altLang="en-US" sz="1100">
              <a:latin typeface="Arial" panose="020B0604020202020204" pitchFamily="34" charset="0"/>
            </a:endParaRPr>
          </a:p>
        </p:txBody>
      </p:sp>
    </p:spTree>
    <p:extLst>
      <p:ext uri="{BB962C8B-B14F-4D97-AF65-F5344CB8AC3E}">
        <p14:creationId xmlns:p14="http://schemas.microsoft.com/office/powerpoint/2010/main" val="125586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a:xfrm>
            <a:off x="457200" y="274638"/>
            <a:ext cx="8229600" cy="1066800"/>
          </a:xfrm>
        </p:spPr>
        <p:txBody>
          <a:bodyPr/>
          <a:lstStyle/>
          <a:p>
            <a:pPr eaLnBrk="1" hangingPunct="1"/>
            <a:r>
              <a:rPr lang="en-US" altLang="zh-TW" smtClean="0"/>
              <a:t>References</a:t>
            </a:r>
            <a:endParaRPr lang="zh-TW" altLang="en-US" smtClean="0"/>
          </a:p>
        </p:txBody>
      </p:sp>
      <p:sp>
        <p:nvSpPr>
          <p:cNvPr id="59395" name="內容版面配置區 2"/>
          <p:cNvSpPr>
            <a:spLocks noGrp="1"/>
          </p:cNvSpPr>
          <p:nvPr>
            <p:ph sz="quarter" idx="1"/>
          </p:nvPr>
        </p:nvSpPr>
        <p:spPr>
          <a:xfrm>
            <a:off x="457200" y="1219200"/>
            <a:ext cx="8229600" cy="4937125"/>
          </a:xfrm>
        </p:spPr>
        <p:txBody>
          <a:bodyPr/>
          <a:lstStyle/>
          <a:p>
            <a:pPr eaLnBrk="1" hangingPunct="1"/>
            <a:endParaRPr lang="en-US" altLang="zh-TW" sz="2400" smtClean="0"/>
          </a:p>
          <a:p>
            <a:pPr eaLnBrk="1" hangingPunct="1"/>
            <a:r>
              <a:rPr lang="en-US" altLang="zh-TW" sz="2400" smtClean="0"/>
              <a:t>NIST Smart Grid, NIST Releases Final Smart Grid 'Framework 2.0' Document; </a:t>
            </a:r>
            <a:r>
              <a:rPr lang="en-US" altLang="zh-TW" sz="2400" smtClean="0">
                <a:hlinkClick r:id="rId3"/>
              </a:rPr>
              <a:t>http://www.nist.gov/smartgrid/</a:t>
            </a:r>
            <a:endParaRPr lang="en-US" altLang="zh-TW" sz="2400" smtClean="0"/>
          </a:p>
          <a:p>
            <a:pPr eaLnBrk="1" hangingPunct="1"/>
            <a:r>
              <a:rPr lang="en-US" altLang="zh-TW" sz="2400" smtClean="0"/>
              <a:t>IEEE P2030 Smart Grid Series: </a:t>
            </a:r>
            <a:r>
              <a:rPr lang="en-US" altLang="zh-TW" sz="2400" smtClean="0">
                <a:hlinkClick r:id="rId4"/>
              </a:rPr>
              <a:t>http://grouper.ieee.org/groups/scc21/dr_shared/2030/</a:t>
            </a:r>
            <a:endParaRPr lang="en-US" altLang="zh-TW" sz="2400" smtClean="0"/>
          </a:p>
          <a:p>
            <a:pPr eaLnBrk="1" hangingPunct="1"/>
            <a:r>
              <a:rPr lang="en-US" altLang="zh-TW" sz="2400" smtClean="0"/>
              <a:t>ITU-T Focus Group on Smart Grid (FG Smart) </a:t>
            </a:r>
            <a:r>
              <a:rPr lang="en-US" altLang="zh-TW" sz="2400" smtClean="0">
                <a:hlinkClick r:id="rId5"/>
              </a:rPr>
              <a:t>http://www.itu.int/en/ITU-T/focusgroups/smart/Pages/Default.aspx</a:t>
            </a:r>
            <a:endParaRPr lang="en-US" altLang="zh-TW" sz="2400" smtClean="0"/>
          </a:p>
          <a:p>
            <a:pPr eaLnBrk="1" hangingPunct="1"/>
            <a:r>
              <a:rPr lang="en-US" altLang="zh-TW" sz="2400" smtClean="0"/>
              <a:t>ETSI M2M Smart Grids </a:t>
            </a:r>
            <a:r>
              <a:rPr lang="en-US" altLang="zh-TW" sz="2400" smtClean="0">
                <a:hlinkClick r:id="rId6"/>
              </a:rPr>
              <a:t>http://www.etsi.org/WebSite/Technologies/SmartGrids.aspx</a:t>
            </a:r>
            <a:endParaRPr lang="en-US" altLang="zh-TW" sz="2400" smtClean="0"/>
          </a:p>
          <a:p>
            <a:pPr eaLnBrk="1" hangingPunct="1"/>
            <a:r>
              <a:rPr lang="en-US" altLang="zh-TW" sz="2400" smtClean="0"/>
              <a:t>IETF RFC 6272, Internet Protocols for the Smart Grid. June 2011.</a:t>
            </a:r>
          </a:p>
          <a:p>
            <a:pPr eaLnBrk="1" hangingPunct="1"/>
            <a:endParaRPr lang="en-US" altLang="zh-TW" sz="2400" smtClean="0"/>
          </a:p>
          <a:p>
            <a:pPr eaLnBrk="1" hangingPunct="1"/>
            <a:endParaRPr lang="en-US" altLang="zh-TW" sz="2400" smtClean="0"/>
          </a:p>
          <a:p>
            <a:pPr eaLnBrk="1" hangingPunct="1"/>
            <a:endParaRPr lang="en-US" altLang="zh-TW" sz="2400" smtClean="0"/>
          </a:p>
          <a:p>
            <a:pPr eaLnBrk="1" hangingPunct="1"/>
            <a:endParaRPr lang="en-US" altLang="zh-TW" sz="2400" smtClean="0"/>
          </a:p>
        </p:txBody>
      </p:sp>
      <p:pic>
        <p:nvPicPr>
          <p:cNvPr id="593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1371600"/>
            <a:ext cx="3240088"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58</a:t>
            </a:fld>
            <a:endParaRPr lang="zh-TW" altLang="en-US"/>
          </a:p>
        </p:txBody>
      </p:sp>
    </p:spTree>
    <p:extLst>
      <p:ext uri="{BB962C8B-B14F-4D97-AF65-F5344CB8AC3E}">
        <p14:creationId xmlns:p14="http://schemas.microsoft.com/office/powerpoint/2010/main" val="3308228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39750" y="2852738"/>
            <a:ext cx="8229600" cy="1143000"/>
          </a:xfrm>
        </p:spPr>
        <p:txBody>
          <a:bodyPr/>
          <a:lstStyle/>
          <a:p>
            <a:pPr eaLnBrk="1" hangingPunct="1"/>
            <a:r>
              <a:rPr lang="en-US" altLang="zh-TW" dirty="0" smtClean="0">
                <a:solidFill>
                  <a:srgbClr val="FF0000"/>
                </a:solidFill>
              </a:rPr>
              <a:t>Smart Home</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C1B1B96-3A44-408A-B8DF-AEDAAF7EF473}" type="slidenum">
              <a:rPr lang="zh-TW" altLang="en-US">
                <a:solidFill>
                  <a:srgbClr val="10253F"/>
                </a:solidFill>
                <a:latin typeface="Calibri" panose="020F0502020204030204" pitchFamily="34" charset="0"/>
              </a:rPr>
              <a:pPr eaLnBrk="1" hangingPunct="1"/>
              <a:t>59</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036920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Service-Oriented Architecture</a:t>
            </a:r>
            <a:endParaRPr lang="zh-TW" altLang="en-US" sz="4000" dirty="0"/>
          </a:p>
        </p:txBody>
      </p:sp>
      <p:sp>
        <p:nvSpPr>
          <p:cNvPr id="3" name="內容版面配置區 2"/>
          <p:cNvSpPr>
            <a:spLocks noGrp="1"/>
          </p:cNvSpPr>
          <p:nvPr>
            <p:ph idx="1"/>
          </p:nvPr>
        </p:nvSpPr>
        <p:spPr/>
        <p:txBody>
          <a:bodyPr>
            <a:normAutofit/>
          </a:bodyPr>
          <a:lstStyle/>
          <a:p>
            <a:r>
              <a:rPr lang="en-US" altLang="zh-TW" sz="2800" dirty="0"/>
              <a:t>SOA can act as a unifying technology that spans several layers.</a:t>
            </a:r>
          </a:p>
          <a:p>
            <a:pPr lvl="1"/>
            <a:r>
              <a:rPr lang="en-US" altLang="zh-TW" dirty="0" smtClean="0"/>
              <a:t>direct </a:t>
            </a:r>
            <a:r>
              <a:rPr lang="en-US" altLang="zh-TW" dirty="0"/>
              <a:t>device interaction</a:t>
            </a:r>
          </a:p>
          <a:p>
            <a:pPr lvl="1"/>
            <a:r>
              <a:rPr lang="en-US" altLang="zh-TW" dirty="0"/>
              <a:t>a wide range of interactions in a cross-layer way with a variety of heterogeneous devices</a:t>
            </a:r>
            <a:endParaRPr lang="zh-TW" altLang="en-US" dirty="0"/>
          </a:p>
        </p:txBody>
      </p:sp>
      <p:sp>
        <p:nvSpPr>
          <p:cNvPr id="5" name="投影片編號版面配置區 4"/>
          <p:cNvSpPr>
            <a:spLocks noGrp="1"/>
          </p:cNvSpPr>
          <p:nvPr>
            <p:ph type="sldNum" sz="quarter" idx="4"/>
          </p:nvPr>
        </p:nvSpPr>
        <p:spPr/>
        <p:txBody>
          <a:bodyPr/>
          <a:lstStyle/>
          <a:p>
            <a:fld id="{BC71E80C-9635-473D-9F26-B779060F2DD3}" type="slidenum">
              <a:rPr lang="zh-TW" altLang="en-US" smtClean="0"/>
              <a:t>6</a:t>
            </a:fld>
            <a:endParaRPr lang="zh-TW" altLang="en-US"/>
          </a:p>
        </p:txBody>
      </p:sp>
    </p:spTree>
    <p:extLst>
      <p:ext uri="{BB962C8B-B14F-4D97-AF65-F5344CB8AC3E}">
        <p14:creationId xmlns:p14="http://schemas.microsoft.com/office/powerpoint/2010/main" val="28717503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a:xfrm>
            <a:off x="457200" y="274638"/>
            <a:ext cx="8229600" cy="1066800"/>
          </a:xfrm>
        </p:spPr>
        <p:txBody>
          <a:bodyPr/>
          <a:lstStyle/>
          <a:p>
            <a:r>
              <a:rPr lang="en-US" altLang="zh-TW" smtClean="0"/>
              <a:t>Outline</a:t>
            </a:r>
            <a:endParaRPr lang="zh-TW" altLang="en-US" smtClean="0"/>
          </a:p>
        </p:txBody>
      </p:sp>
      <p:sp>
        <p:nvSpPr>
          <p:cNvPr id="61443" name="內容版面配置區 2"/>
          <p:cNvSpPr>
            <a:spLocks noGrp="1"/>
          </p:cNvSpPr>
          <p:nvPr>
            <p:ph idx="1"/>
          </p:nvPr>
        </p:nvSpPr>
        <p:spPr>
          <a:xfrm>
            <a:off x="457200" y="1484313"/>
            <a:ext cx="8229600" cy="4641850"/>
          </a:xfrm>
        </p:spPr>
        <p:txBody>
          <a:bodyPr/>
          <a:lstStyle/>
          <a:p>
            <a:r>
              <a:rPr lang="en-US" altLang="zh-TW" dirty="0" smtClean="0"/>
              <a:t>M2M Area Networks: A Variety of Device Types and Protocols</a:t>
            </a:r>
          </a:p>
          <a:p>
            <a:r>
              <a:rPr lang="en-US" altLang="zh-TW" dirty="0" smtClean="0"/>
              <a:t>Smart Home Demonstration</a:t>
            </a:r>
          </a:p>
          <a:p>
            <a:pPr lvl="1"/>
            <a:r>
              <a:rPr lang="en-US" altLang="zh-TW" dirty="0" smtClean="0"/>
              <a:t>Case 1: Home AV Entertainment</a:t>
            </a:r>
          </a:p>
          <a:p>
            <a:pPr lvl="1"/>
            <a:r>
              <a:rPr lang="en-US" altLang="zh-TW" dirty="0" smtClean="0"/>
              <a:t>Case 2: Home Gateway	</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F984A0E-6C47-46CF-844E-9ECE48DFB9D2}" type="slidenum">
              <a:rPr lang="zh-TW" altLang="en-US">
                <a:solidFill>
                  <a:srgbClr val="10253F"/>
                </a:solidFill>
                <a:latin typeface="Calibri" panose="020F0502020204030204" pitchFamily="34" charset="0"/>
              </a:rPr>
              <a:pPr eaLnBrk="1" hangingPunct="1"/>
              <a:t>60</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5428913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ea typeface="新細明體" panose="02020500000000000000" pitchFamily="18" charset="-120"/>
              </a:rPr>
              <a:t>Household Environment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3A15149-B7A5-40E6-9384-00B65CD65C51}" type="slidenum">
              <a:rPr lang="zh-TW" altLang="en-US">
                <a:solidFill>
                  <a:srgbClr val="10253F"/>
                </a:solidFill>
                <a:latin typeface="Calibri" panose="020F0502020204030204" pitchFamily="34" charset="0"/>
              </a:rPr>
              <a:pPr eaLnBrk="1" hangingPunct="1"/>
              <a:t>61</a:t>
            </a:fld>
            <a:endParaRPr lang="zh-TW" altLang="en-US">
              <a:solidFill>
                <a:srgbClr val="10253F"/>
              </a:solidFill>
              <a:latin typeface="Calibri" panose="020F0502020204030204" pitchFamily="34" charset="0"/>
            </a:endParaRPr>
          </a:p>
        </p:txBody>
      </p:sp>
      <p:pic>
        <p:nvPicPr>
          <p:cNvPr id="62468" name="Picture 3" descr="house"/>
          <p:cNvPicPr>
            <a:picLocks noChangeAspect="1" noChangeArrowheads="1"/>
          </p:cNvPicPr>
          <p:nvPr/>
        </p:nvPicPr>
        <p:blipFill>
          <a:blip r:embed="rId3">
            <a:extLst>
              <a:ext uri="{28A0092B-C50C-407E-A947-70E740481C1C}">
                <a14:useLocalDpi xmlns:a14="http://schemas.microsoft.com/office/drawing/2010/main" val="0"/>
              </a:ext>
            </a:extLst>
          </a:blip>
          <a:srcRect r="40933" b="57071"/>
          <a:stretch>
            <a:fillRect/>
          </a:stretch>
        </p:blipFill>
        <p:spPr bwMode="auto">
          <a:xfrm>
            <a:off x="1258888" y="1628775"/>
            <a:ext cx="6842125"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179388" y="5627688"/>
            <a:ext cx="1936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TW" sz="1400" b="1" dirty="0">
                <a:solidFill>
                  <a:srgbClr val="FF0000"/>
                </a:solidFill>
                <a:effectLst>
                  <a:outerShdw blurRad="38100" dist="38100" dir="2700000" algn="tl">
                    <a:srgbClr val="C0C0C0"/>
                  </a:outerShdw>
                </a:effectLst>
                <a:ea typeface="文鼎中黑" pitchFamily="49" charset="-120"/>
                <a:cs typeface="+mn-cs"/>
              </a:rPr>
              <a:t>Home Automation</a:t>
            </a:r>
          </a:p>
          <a:p>
            <a:pPr>
              <a:defRPr/>
            </a:pPr>
            <a:r>
              <a:rPr lang="en-US" altLang="zh-TW" sz="1400" b="1" dirty="0">
                <a:solidFill>
                  <a:srgbClr val="FF0000"/>
                </a:solidFill>
                <a:effectLst>
                  <a:outerShdw blurRad="38100" dist="38100" dir="2700000" algn="tl">
                    <a:srgbClr val="C0C0C0"/>
                  </a:outerShdw>
                </a:effectLst>
                <a:ea typeface="文鼎中黑" pitchFamily="49" charset="-120"/>
                <a:cs typeface="+mn-cs"/>
              </a:rPr>
              <a:t>http://www.caba.org/</a:t>
            </a:r>
          </a:p>
        </p:txBody>
      </p:sp>
    </p:spTree>
    <p:extLst>
      <p:ext uri="{BB962C8B-B14F-4D97-AF65-F5344CB8AC3E}">
        <p14:creationId xmlns:p14="http://schemas.microsoft.com/office/powerpoint/2010/main" val="18401197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
          <p:cNvSpPr txBox="1">
            <a:spLocks noChangeArrowheads="1"/>
          </p:cNvSpPr>
          <p:nvPr/>
        </p:nvSpPr>
        <p:spPr bwMode="auto">
          <a:xfrm>
            <a:off x="0" y="-4763"/>
            <a:ext cx="9144000" cy="1816101"/>
          </a:xfrm>
          <a:prstGeom prst="rect">
            <a:avLst/>
          </a:prstGeom>
          <a:solidFill>
            <a:schemeClr val="tx2">
              <a:lumMod val="40000"/>
              <a:lumOff val="60000"/>
            </a:schemeClr>
          </a:solidFill>
          <a:ln>
            <a:noFill/>
          </a:ln>
          <a:effectLst/>
        </p:spPr>
        <p:txBody>
          <a:bodyPr>
            <a:spAutoFit/>
          </a:bodyPr>
          <a:lstStyle/>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p:txBody>
      </p:sp>
      <p:sp>
        <p:nvSpPr>
          <p:cNvPr id="658453" name="Text Box 21"/>
          <p:cNvSpPr txBox="1">
            <a:spLocks noChangeArrowheads="1"/>
          </p:cNvSpPr>
          <p:nvPr/>
        </p:nvSpPr>
        <p:spPr bwMode="auto">
          <a:xfrm>
            <a:off x="0" y="19050"/>
            <a:ext cx="9144000" cy="1514475"/>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Home Theater</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A home theater is an entertainment system that attempts to recreate the experience of a cinema or concert hall in the home. It is usually composed of audio/video technologies such as digital versatile disk (DVD) and high-definition television (HDTV) that utilize surround sound. Home theaters can range from a base TV and entry-level home theater receiver and speakers to virtual theaters with custom seating, staging and concessions.</a:t>
            </a:r>
          </a:p>
        </p:txBody>
      </p:sp>
      <p:sp>
        <p:nvSpPr>
          <p:cNvPr id="658454" name="Text Box 22"/>
          <p:cNvSpPr txBox="1">
            <a:spLocks noChangeArrowheads="1"/>
          </p:cNvSpPr>
          <p:nvPr/>
        </p:nvSpPr>
        <p:spPr bwMode="auto">
          <a:xfrm>
            <a:off x="0" y="42863"/>
            <a:ext cx="9161463" cy="1514475"/>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Integrated Lighting Control</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Integrated lighting control systems offer a controlled approach towards illuminating a home, through automatic switching and dimming controls. Integrated lighting can be controlled through a myriad of technology, including structured wiring, wireless, power line and sensor controlled switching.</a:t>
            </a: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p:txBody>
      </p:sp>
      <p:sp>
        <p:nvSpPr>
          <p:cNvPr id="658455" name="Text Box 23"/>
          <p:cNvSpPr txBox="1">
            <a:spLocks noChangeArrowheads="1"/>
          </p:cNvSpPr>
          <p:nvPr/>
        </p:nvSpPr>
        <p:spPr bwMode="auto">
          <a:xfrm>
            <a:off x="0" y="-26988"/>
            <a:ext cx="9161463" cy="1728788"/>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Structured Wiring</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Structured wiring systems offer a planned and organized approach towards low-voltage, residential wiring. Characteristics of structured wiring include that it is permanent and behind walls, accessible through wall outlets, and has planned, flexible and documented topology. Structured wiring is popular because its allows for efficient hook-up of home theaters, home networks and residential gateways. Structured wiring will also “future-proof” homes for changes and additions, which can dramatically increase the resale value of a home.</a:t>
            </a:r>
          </a:p>
        </p:txBody>
      </p:sp>
      <p:sp>
        <p:nvSpPr>
          <p:cNvPr id="658456" name="Text Box 24"/>
          <p:cNvSpPr txBox="1">
            <a:spLocks noChangeArrowheads="1"/>
          </p:cNvSpPr>
          <p:nvPr/>
        </p:nvSpPr>
        <p:spPr bwMode="auto">
          <a:xfrm>
            <a:off x="0" y="-26988"/>
            <a:ext cx="9161463" cy="1728788"/>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Multi-room A/V Systems</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Multi-room A/V systems provide a seamless A/V environment throughout an entire home, usually via structured wiring. A/V receivers and playback devices such as CD-ROMs, VCRs, DVDs and MP3 jukeboxes can be centralized and integrated into the home’s wiring or wireless systems, while speakers and integrated TV units are located throughout the entire residence. The centralized playback devices can be accessed from multiple rooms, allowing A/V signals to become ubiquitous throughout the home. Multi-room A/V systems can be integrated in home theater systems.</a:t>
            </a:r>
          </a:p>
        </p:txBody>
      </p:sp>
      <p:sp>
        <p:nvSpPr>
          <p:cNvPr id="658457" name="Text Box 25"/>
          <p:cNvSpPr txBox="1">
            <a:spLocks noChangeArrowheads="1"/>
          </p:cNvSpPr>
          <p:nvPr/>
        </p:nvSpPr>
        <p:spPr bwMode="auto">
          <a:xfrm>
            <a:off x="0" y="-26988"/>
            <a:ext cx="9144000" cy="1728788"/>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Climate Control &amp; Energy Management</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Heating, Ventilation, and Air Conditioning (HVAC) systems can be installed into a home that can be controlled in the home or via telephone or the Internet from anywhere. New climate control systems can allow the homeowner to save energy by dividing the home into specific heating and cooling zones. Climate control can be integrated into whole home automation systems allowing for efficient integrated energy management. Integrated energy management allows homeowners to accurately measure and control their energy consumption through electronic sub-metering and load control. </a:t>
            </a:r>
          </a:p>
        </p:txBody>
      </p:sp>
      <p:sp>
        <p:nvSpPr>
          <p:cNvPr id="658458" name="Text Box 26"/>
          <p:cNvSpPr txBox="1">
            <a:spLocks noChangeArrowheads="1"/>
          </p:cNvSpPr>
          <p:nvPr/>
        </p:nvSpPr>
        <p:spPr bwMode="auto">
          <a:xfrm>
            <a:off x="0" y="-26988"/>
            <a:ext cx="9161463" cy="1708151"/>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Residential Gateways</a:t>
            </a:r>
          </a:p>
          <a:p>
            <a:pPr>
              <a:lnSpc>
                <a:spcPct val="5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A residential gateway is a singe, intelligent, standardized and flexible network interface unit that receives communication signals from various external networks and delivers the signals to specific consumer devices through in-home networks. A residential gateway usually includes an embedded broadband modem, dynamic routing capacity, security features, and direct or indirect support for home networking.</a:t>
            </a:r>
          </a:p>
          <a:p>
            <a:pPr>
              <a:defRPr/>
            </a:pPr>
            <a:endParaRPr lang="en-US" altLang="zh-TW" sz="1400" b="1" dirty="0">
              <a:solidFill>
                <a:prstClr val="black"/>
              </a:solidFill>
              <a:ea typeface="文鼎中黑" pitchFamily="49" charset="-120"/>
              <a:cs typeface="+mn-cs"/>
            </a:endParaRPr>
          </a:p>
          <a:p>
            <a:pPr>
              <a:defRPr/>
            </a:pPr>
            <a:endParaRPr lang="en-US" altLang="zh-TW" sz="1400" b="1" dirty="0">
              <a:solidFill>
                <a:prstClr val="black"/>
              </a:solidFill>
              <a:ea typeface="文鼎中黑" pitchFamily="49" charset="-120"/>
              <a:cs typeface="+mn-cs"/>
            </a:endParaRPr>
          </a:p>
        </p:txBody>
      </p:sp>
      <p:sp>
        <p:nvSpPr>
          <p:cNvPr id="658449" name="Text Box 17"/>
          <p:cNvSpPr txBox="1">
            <a:spLocks noChangeArrowheads="1"/>
          </p:cNvSpPr>
          <p:nvPr/>
        </p:nvSpPr>
        <p:spPr bwMode="auto">
          <a:xfrm>
            <a:off x="0" y="-26988"/>
            <a:ext cx="9144000" cy="1538288"/>
          </a:xfrm>
          <a:prstGeom prst="rect">
            <a:avLst/>
          </a:prstGeom>
          <a:solidFill>
            <a:schemeClr val="tx2">
              <a:lumMod val="40000"/>
              <a:lumOff val="60000"/>
            </a:schemeClr>
          </a:solidFill>
          <a:ln>
            <a:noFill/>
          </a:ln>
          <a:effectLst/>
        </p:spPr>
        <p:txBody>
          <a:bodyPr>
            <a:spAutoFit/>
          </a:bodyPr>
          <a:lstStyle/>
          <a:p>
            <a:pPr>
              <a:defRPr/>
            </a:pPr>
            <a:r>
              <a:rPr lang="en-US" altLang="zh-TW" sz="1600" b="1" dirty="0">
                <a:solidFill>
                  <a:prstClr val="black"/>
                </a:solidFill>
                <a:ea typeface="文鼎中黑" pitchFamily="49" charset="-120"/>
                <a:cs typeface="+mn-cs"/>
              </a:rPr>
              <a:t>Whole House Automation</a:t>
            </a:r>
          </a:p>
          <a:p>
            <a:pPr>
              <a:lnSpc>
                <a:spcPct val="50000"/>
              </a:lnSpc>
              <a:defRPr/>
            </a:pPr>
            <a:endParaRPr lang="en-US" altLang="zh-TW" sz="16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Whole house automation allows users to integrate and control all their communications, lighting, audio/video, heating and cooling and energy management from the Internet, in-home network devices, cell phones and touch screen panels located throughout the home. Whole house automation can allow homeowners to monitor their home via closed-circuit television cameras and to remotely control a myriad of devices, including garage doors.</a:t>
            </a:r>
          </a:p>
        </p:txBody>
      </p:sp>
      <p:sp>
        <p:nvSpPr>
          <p:cNvPr id="658451" name="Text Box 19"/>
          <p:cNvSpPr txBox="1">
            <a:spLocks noChangeArrowheads="1"/>
          </p:cNvSpPr>
          <p:nvPr/>
        </p:nvSpPr>
        <p:spPr bwMode="auto">
          <a:xfrm>
            <a:off x="0" y="25400"/>
            <a:ext cx="9161463" cy="1512888"/>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Safety and Security</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Safety and security systems protect homeowners from fire and intrusion. Such systems utilize alarms, central station monitoring, electronic access control to the home, and even closed circuit television (CCTV). These systems are usually hard-wired into the home’s infrastructure and are monitored constantly by security companies for a fee to protect residences from emergencies and alert relevant authorities.</a:t>
            </a:r>
            <a:endParaRPr lang="en-US" altLang="zh-TW" sz="1050" b="1" dirty="0">
              <a:solidFill>
                <a:prstClr val="black"/>
              </a:solidFill>
              <a:ea typeface="文鼎中黑" pitchFamily="49" charset="-120"/>
              <a:cs typeface="+mn-cs"/>
            </a:endParaRPr>
          </a:p>
        </p:txBody>
      </p:sp>
      <p:sp>
        <p:nvSpPr>
          <p:cNvPr id="658452" name="Text Box 20"/>
          <p:cNvSpPr txBox="1">
            <a:spLocks noChangeArrowheads="1"/>
          </p:cNvSpPr>
          <p:nvPr/>
        </p:nvSpPr>
        <p:spPr bwMode="auto">
          <a:xfrm>
            <a:off x="0" y="42863"/>
            <a:ext cx="9144000" cy="1514475"/>
          </a:xfrm>
          <a:prstGeom prst="rect">
            <a:avLst/>
          </a:prstGeom>
          <a:solidFill>
            <a:schemeClr val="tx2">
              <a:lumMod val="40000"/>
              <a:lumOff val="60000"/>
            </a:schemeClr>
          </a:solidFill>
          <a:ln>
            <a:noFill/>
          </a:ln>
          <a:effectLst/>
        </p:spPr>
        <p:txBody>
          <a:bodyPr>
            <a:spAutoFit/>
          </a:bodyPr>
          <a:lstStyle/>
          <a:p>
            <a:pPr>
              <a:defRPr/>
            </a:pPr>
            <a:r>
              <a:rPr lang="en-US" altLang="zh-TW" sz="1400" b="1" dirty="0">
                <a:solidFill>
                  <a:prstClr val="black"/>
                </a:solidFill>
                <a:ea typeface="文鼎中黑" pitchFamily="49" charset="-120"/>
                <a:cs typeface="+mn-cs"/>
              </a:rPr>
              <a:t>Home Networking</a:t>
            </a:r>
          </a:p>
          <a:p>
            <a:pPr>
              <a:lnSpc>
                <a:spcPct val="60000"/>
              </a:lnSpc>
              <a:defRPr/>
            </a:pPr>
            <a:endParaRPr lang="en-US" altLang="zh-TW" sz="1400" b="1" dirty="0">
              <a:solidFill>
                <a:prstClr val="black"/>
              </a:solidFill>
              <a:ea typeface="文鼎中黑" pitchFamily="49" charset="-120"/>
              <a:cs typeface="+mn-cs"/>
            </a:endParaRPr>
          </a:p>
          <a:p>
            <a:pPr>
              <a:defRPr/>
            </a:pPr>
            <a:r>
              <a:rPr lang="en-US" altLang="zh-TW" sz="1400" b="1" dirty="0">
                <a:solidFill>
                  <a:prstClr val="black"/>
                </a:solidFill>
                <a:ea typeface="文鼎中黑" pitchFamily="49" charset="-120"/>
                <a:cs typeface="+mn-cs"/>
              </a:rPr>
              <a:t>Home networking allows a homeowner to link multiple computers and peripherals, such as printers, to each other and share a single Internet connection throughout an entire residence. Consumers typically use home networking to share files such images and documents. Home networking can be accomplished over multiple media, including phone line, power line, wireless and through coaxial television cable and Ethernet.</a:t>
            </a:r>
          </a:p>
        </p:txBody>
      </p:sp>
      <p:pic>
        <p:nvPicPr>
          <p:cNvPr id="63500" name="Picture 2" descr="house"/>
          <p:cNvPicPr>
            <a:picLocks noChangeAspect="1" noChangeArrowheads="1"/>
          </p:cNvPicPr>
          <p:nvPr/>
        </p:nvPicPr>
        <p:blipFill>
          <a:blip r:embed="rId3">
            <a:extLst>
              <a:ext uri="{28A0092B-C50C-407E-A947-70E740481C1C}">
                <a14:useLocalDpi xmlns:a14="http://schemas.microsoft.com/office/drawing/2010/main" val="0"/>
              </a:ext>
            </a:extLst>
          </a:blip>
          <a:srcRect t="568" r="40933" b="56503"/>
          <a:stretch>
            <a:fillRect/>
          </a:stretch>
        </p:blipFill>
        <p:spPr bwMode="auto">
          <a:xfrm>
            <a:off x="1154113" y="1916113"/>
            <a:ext cx="7162800"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9" name="Rectangle 7"/>
          <p:cNvSpPr>
            <a:spLocks noChangeArrowheads="1"/>
          </p:cNvSpPr>
          <p:nvPr/>
        </p:nvSpPr>
        <p:spPr bwMode="auto">
          <a:xfrm>
            <a:off x="0" y="6151563"/>
            <a:ext cx="1936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TW" sz="1400" b="1" dirty="0">
                <a:solidFill>
                  <a:srgbClr val="FF0000"/>
                </a:solidFill>
                <a:effectLst>
                  <a:outerShdw blurRad="38100" dist="38100" dir="2700000" algn="tl">
                    <a:srgbClr val="C0C0C0"/>
                  </a:outerShdw>
                </a:effectLst>
                <a:ea typeface="文鼎中黑" pitchFamily="49" charset="-120"/>
                <a:cs typeface="+mn-cs"/>
              </a:rPr>
              <a:t>Home Automation</a:t>
            </a:r>
          </a:p>
          <a:p>
            <a:pPr>
              <a:defRPr/>
            </a:pPr>
            <a:r>
              <a:rPr lang="en-US" altLang="zh-TW" sz="1400" b="1" dirty="0">
                <a:solidFill>
                  <a:srgbClr val="FF0000"/>
                </a:solidFill>
                <a:effectLst>
                  <a:outerShdw blurRad="38100" dist="38100" dir="2700000" algn="tl">
                    <a:srgbClr val="C0C0C0"/>
                  </a:outerShdw>
                </a:effectLst>
                <a:ea typeface="文鼎中黑" pitchFamily="49" charset="-120"/>
                <a:cs typeface="+mn-cs"/>
              </a:rPr>
              <a:t>http://www.caba.org/</a:t>
            </a:r>
          </a:p>
        </p:txBody>
      </p:sp>
      <p:sp>
        <p:nvSpPr>
          <p:cNvPr id="658440" name="Rectangle 8"/>
          <p:cNvSpPr>
            <a:spLocks noChangeArrowheads="1"/>
          </p:cNvSpPr>
          <p:nvPr/>
        </p:nvSpPr>
        <p:spPr bwMode="auto">
          <a:xfrm>
            <a:off x="1403350" y="3646488"/>
            <a:ext cx="1439863" cy="28733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1" name="Rectangle 9"/>
          <p:cNvSpPr>
            <a:spLocks noChangeArrowheads="1"/>
          </p:cNvSpPr>
          <p:nvPr/>
        </p:nvSpPr>
        <p:spPr bwMode="auto">
          <a:xfrm>
            <a:off x="2459038" y="2679700"/>
            <a:ext cx="1536700" cy="2444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3504" name="Rectangle 10"/>
          <p:cNvSpPr>
            <a:spLocks noChangeArrowheads="1"/>
          </p:cNvSpPr>
          <p:nvPr/>
        </p:nvSpPr>
        <p:spPr bwMode="auto">
          <a:xfrm>
            <a:off x="3203575" y="3646488"/>
            <a:ext cx="2016125" cy="28733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3" name="Rectangle 11"/>
          <p:cNvSpPr>
            <a:spLocks noChangeArrowheads="1"/>
          </p:cNvSpPr>
          <p:nvPr/>
        </p:nvSpPr>
        <p:spPr bwMode="auto">
          <a:xfrm>
            <a:off x="4932363" y="3111500"/>
            <a:ext cx="2128837" cy="2444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4" name="Rectangle 12"/>
          <p:cNvSpPr>
            <a:spLocks noChangeArrowheads="1"/>
          </p:cNvSpPr>
          <p:nvPr/>
        </p:nvSpPr>
        <p:spPr bwMode="auto">
          <a:xfrm>
            <a:off x="6516688" y="2392363"/>
            <a:ext cx="1476375" cy="24923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5" name="Rectangle 13"/>
          <p:cNvSpPr>
            <a:spLocks noChangeArrowheads="1"/>
          </p:cNvSpPr>
          <p:nvPr/>
        </p:nvSpPr>
        <p:spPr bwMode="auto">
          <a:xfrm>
            <a:off x="6445250" y="4005263"/>
            <a:ext cx="1871663" cy="28733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6" name="Rectangle 14"/>
          <p:cNvSpPr>
            <a:spLocks noChangeArrowheads="1"/>
          </p:cNvSpPr>
          <p:nvPr/>
        </p:nvSpPr>
        <p:spPr bwMode="auto">
          <a:xfrm>
            <a:off x="4410075" y="4552950"/>
            <a:ext cx="1241425" cy="2159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7" name="Rectangle 15"/>
          <p:cNvSpPr>
            <a:spLocks noChangeArrowheads="1"/>
          </p:cNvSpPr>
          <p:nvPr/>
        </p:nvSpPr>
        <p:spPr bwMode="auto">
          <a:xfrm>
            <a:off x="6516688" y="4451350"/>
            <a:ext cx="1800225" cy="2444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658448" name="Rectangle 16"/>
          <p:cNvSpPr>
            <a:spLocks noChangeArrowheads="1"/>
          </p:cNvSpPr>
          <p:nvPr/>
        </p:nvSpPr>
        <p:spPr bwMode="auto">
          <a:xfrm>
            <a:off x="5651500" y="5084763"/>
            <a:ext cx="1654175" cy="4318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latin typeface="Arial" panose="020B0604020202020204" pitchFamily="34" charset="0"/>
            </a:endParaRP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62</a:t>
            </a:fld>
            <a:endParaRPr lang="zh-TW" altLang="en-US"/>
          </a:p>
        </p:txBody>
      </p:sp>
    </p:spTree>
    <p:extLst>
      <p:ext uri="{BB962C8B-B14F-4D97-AF65-F5344CB8AC3E}">
        <p14:creationId xmlns:p14="http://schemas.microsoft.com/office/powerpoint/2010/main" val="131705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4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58449"/>
                                        </p:tgtEl>
                                        <p:attrNameLst>
                                          <p:attrName>style.visibility</p:attrName>
                                        </p:attrNameLst>
                                      </p:cBhvr>
                                      <p:to>
                                        <p:strVal val="hidden"/>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65845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58441"/>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658451"/>
                                        </p:tgtEl>
                                        <p:attrNameLst>
                                          <p:attrName>style.visibility</p:attrName>
                                        </p:attrNameLst>
                                      </p:cBhvr>
                                      <p:to>
                                        <p:strVal val="hidden"/>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5845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844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658452"/>
                                        </p:tgtEl>
                                        <p:attrNameLst>
                                          <p:attrName>style.visibility</p:attrName>
                                        </p:attrNameLst>
                                      </p:cBhvr>
                                      <p:to>
                                        <p:strVal val="hidden"/>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65845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58443"/>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658453"/>
                                        </p:tgtEl>
                                        <p:attrNameLst>
                                          <p:attrName>style.visibility</p:attrName>
                                        </p:attrNameLst>
                                      </p:cBhvr>
                                      <p:to>
                                        <p:strVal val="hidden"/>
                                      </p:to>
                                    </p:set>
                                  </p:childTnLst>
                                </p:cTn>
                              </p:par>
                            </p:childTnLst>
                          </p:cTn>
                        </p:par>
                        <p:par>
                          <p:cTn id="36" fill="hold" nodeType="afterGroup">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65845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8444"/>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58454"/>
                                        </p:tgtEl>
                                        <p:attrNameLst>
                                          <p:attrName>style.visibility</p:attrName>
                                        </p:attrNameLst>
                                      </p:cBhvr>
                                      <p:to>
                                        <p:strVal val="hidden"/>
                                      </p:to>
                                    </p:set>
                                  </p:childTnLst>
                                </p:cTn>
                              </p:par>
                            </p:childTnLst>
                          </p:cTn>
                        </p:par>
                        <p:par>
                          <p:cTn id="45" fill="hold" nodeType="afterGroup">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658455"/>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58445"/>
                                        </p:tgtEl>
                                        <p:attrNameLst>
                                          <p:attrName>style.visibility</p:attrName>
                                        </p:attrNameLst>
                                      </p:cBhvr>
                                      <p:to>
                                        <p:strVal val="visible"/>
                                      </p:to>
                                    </p:set>
                                  </p:childTnLst>
                                </p:cTn>
                              </p:par>
                              <p:par>
                                <p:cTn id="52" presetID="1" presetClass="exit" presetSubtype="0" fill="hold" grpId="1" nodeType="withEffect">
                                  <p:stCondLst>
                                    <p:cond delay="0"/>
                                  </p:stCondLst>
                                  <p:childTnLst>
                                    <p:set>
                                      <p:cBhvr>
                                        <p:cTn id="53" dur="1" fill="hold">
                                          <p:stCondLst>
                                            <p:cond delay="0"/>
                                          </p:stCondLst>
                                        </p:cTn>
                                        <p:tgtEl>
                                          <p:spTgt spid="658455"/>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65845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58448"/>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658456"/>
                                        </p:tgtEl>
                                        <p:attrNameLst>
                                          <p:attrName>style.visibility</p:attrName>
                                        </p:attrNameLst>
                                      </p:cBhvr>
                                      <p:to>
                                        <p:strVal val="hidden"/>
                                      </p:to>
                                    </p:set>
                                  </p:childTnLst>
                                </p:cTn>
                              </p:par>
                            </p:childTnLst>
                          </p:cTn>
                        </p:par>
                        <p:par>
                          <p:cTn id="62" fill="hold" nodeType="afterGroup">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65845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58447"/>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658457"/>
                                        </p:tgtEl>
                                        <p:attrNameLst>
                                          <p:attrName>style.visibility</p:attrName>
                                        </p:attrNameLst>
                                      </p:cBhvr>
                                      <p:to>
                                        <p:strVal val="hidden"/>
                                      </p:to>
                                    </p:set>
                                  </p:childTnLst>
                                </p:cTn>
                              </p:par>
                            </p:childTnLst>
                          </p:cTn>
                        </p:par>
                        <p:par>
                          <p:cTn id="71" fill="hold" nodeType="afterGroup">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658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53" grpId="0" animBg="1"/>
      <p:bldP spid="658453" grpId="1" animBg="1"/>
      <p:bldP spid="658454" grpId="0" animBg="1"/>
      <p:bldP spid="658454" grpId="1" animBg="1"/>
      <p:bldP spid="658455" grpId="0" animBg="1"/>
      <p:bldP spid="658455" grpId="1" animBg="1"/>
      <p:bldP spid="658456" grpId="0" animBg="1"/>
      <p:bldP spid="658456" grpId="1" animBg="1"/>
      <p:bldP spid="658457" grpId="0" animBg="1"/>
      <p:bldP spid="658457" grpId="1" animBg="1"/>
      <p:bldP spid="658458" grpId="0" animBg="1"/>
      <p:bldP spid="658449" grpId="0" animBg="1"/>
      <p:bldP spid="658451" grpId="0" animBg="1"/>
      <p:bldP spid="658451" grpId="1" animBg="1"/>
      <p:bldP spid="658452" grpId="0" animBg="1"/>
      <p:bldP spid="658452" grpId="1" animBg="1"/>
      <p:bldP spid="658440" grpId="0" animBg="1"/>
      <p:bldP spid="658441" grpId="0" animBg="1"/>
      <p:bldP spid="658443" grpId="0" animBg="1"/>
      <p:bldP spid="658444" grpId="0" animBg="1"/>
      <p:bldP spid="658445" grpId="0" animBg="1"/>
      <p:bldP spid="658446" grpId="0" animBg="1"/>
      <p:bldP spid="658447" grpId="0" animBg="1"/>
      <p:bldP spid="65844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2313" y="2708275"/>
            <a:ext cx="7772400" cy="3060700"/>
          </a:xfrm>
        </p:spPr>
        <p:txBody>
          <a:bodyPr/>
          <a:lstStyle/>
          <a:p>
            <a:pPr>
              <a:defRPr/>
            </a:pPr>
            <a:r>
              <a:rPr lang="en-US" altLang="zh-TW" sz="3200" dirty="0"/>
              <a:t>Case </a:t>
            </a:r>
            <a:r>
              <a:rPr lang="en-US" altLang="zh-TW" sz="3200" dirty="0" smtClean="0"/>
              <a:t>I: Home AV Entertainment (with DLNA, UPnP </a:t>
            </a:r>
            <a:r>
              <a:rPr lang="en-US" altLang="zh-TW" sz="3200" dirty="0"/>
              <a:t>and UPnP </a:t>
            </a:r>
            <a:r>
              <a:rPr lang="en-US" altLang="zh-TW" sz="3200" dirty="0" smtClean="0"/>
              <a:t>AV)</a:t>
            </a:r>
            <a:endParaRPr lang="zh-TW" altLang="en-US" sz="3200" dirty="0"/>
          </a:p>
        </p:txBody>
      </p:sp>
    </p:spTree>
    <p:extLst>
      <p:ext uri="{BB962C8B-B14F-4D97-AF65-F5344CB8AC3E}">
        <p14:creationId xmlns:p14="http://schemas.microsoft.com/office/powerpoint/2010/main" val="44014282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68313" y="260648"/>
            <a:ext cx="8229600" cy="1008112"/>
          </a:xfrm>
        </p:spPr>
        <p:txBody>
          <a:bodyPr/>
          <a:lstStyle/>
          <a:p>
            <a:r>
              <a:rPr lang="en-US" altLang="zh-TW" dirty="0" smtClean="0">
                <a:cs typeface="Times New Roman" panose="02020603050405020304" pitchFamily="18" charset="0"/>
              </a:rPr>
              <a:t>Home AV Entertainment</a:t>
            </a:r>
            <a:endParaRPr lang="en-US" altLang="en-US" dirty="0" smtClean="0">
              <a:ea typeface="新細明體" panose="02020500000000000000" pitchFamily="18" charset="-12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C957D94C-03AE-4040-A6FD-224DC9480FFA}" type="slidenum">
              <a:rPr lang="zh-TW" altLang="en-US">
                <a:solidFill>
                  <a:srgbClr val="10253F"/>
                </a:solidFill>
                <a:latin typeface="Calibri" panose="020F0502020204030204" pitchFamily="34" charset="0"/>
              </a:rPr>
              <a:pPr eaLnBrk="1" hangingPunct="1"/>
              <a:t>64</a:t>
            </a:fld>
            <a:endParaRPr lang="zh-TW" altLang="en-US">
              <a:solidFill>
                <a:srgbClr val="10253F"/>
              </a:solidFill>
              <a:latin typeface="Calibri" panose="020F0502020204030204" pitchFamily="34" charset="0"/>
            </a:endParaRPr>
          </a:p>
        </p:txBody>
      </p:sp>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82804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5108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a:xfrm>
            <a:off x="457200" y="274638"/>
            <a:ext cx="8229600" cy="1066800"/>
          </a:xfrm>
        </p:spPr>
        <p:txBody>
          <a:bodyPr/>
          <a:lstStyle/>
          <a:p>
            <a:r>
              <a:rPr lang="en-US" altLang="zh-TW" smtClean="0"/>
              <a:t>Home AV Entertainment</a:t>
            </a:r>
            <a:endParaRPr lang="zh-TW" altLang="en-US" smtClean="0"/>
          </a:p>
        </p:txBody>
      </p:sp>
      <p:sp>
        <p:nvSpPr>
          <p:cNvPr id="22531" name="內容版面配置區 2"/>
          <p:cNvSpPr>
            <a:spLocks noGrp="1"/>
          </p:cNvSpPr>
          <p:nvPr>
            <p:ph idx="1"/>
          </p:nvPr>
        </p:nvSpPr>
        <p:spPr>
          <a:xfrm>
            <a:off x="457200" y="1484313"/>
            <a:ext cx="8229600" cy="4641850"/>
          </a:xfrm>
        </p:spPr>
        <p:txBody>
          <a:bodyPr/>
          <a:lstStyle/>
          <a:p>
            <a:pPr>
              <a:buFont typeface="Arial" charset="0"/>
              <a:buChar char="•"/>
              <a:defRPr/>
            </a:pPr>
            <a:r>
              <a:rPr lang="en-US" altLang="zh-TW" sz="2400" dirty="0"/>
              <a:t>Home networked devices (HNDs</a:t>
            </a:r>
            <a:r>
              <a:rPr lang="en-US" altLang="zh-TW" sz="2400" dirty="0" smtClean="0"/>
              <a:t>)</a:t>
            </a:r>
            <a:endParaRPr lang="en-US" altLang="zh-TW" sz="2400" dirty="0"/>
          </a:p>
          <a:p>
            <a:pPr lvl="1">
              <a:buFont typeface="Arial" charset="0"/>
              <a:buChar char="–"/>
              <a:defRPr/>
            </a:pPr>
            <a:r>
              <a:rPr lang="en-US" altLang="zh-TW" sz="2000" dirty="0"/>
              <a:t>Mobile, PC, and CE product domains</a:t>
            </a:r>
          </a:p>
          <a:p>
            <a:pPr marL="1144588" lvl="2" indent="-230188">
              <a:buFont typeface="Arial" charset="0"/>
              <a:buChar char="•"/>
              <a:defRPr/>
            </a:pPr>
            <a:r>
              <a:rPr lang="en-US" altLang="zh-TW" sz="1800" dirty="0"/>
              <a:t>TV, mobile phone, game console, personal video recorder, IP set-top-box, network attached storage (NAS), desktop, and </a:t>
            </a:r>
            <a:r>
              <a:rPr lang="en-US" altLang="zh-TW" sz="1800" dirty="0" smtClean="0"/>
              <a:t>laptop</a:t>
            </a:r>
          </a:p>
          <a:p>
            <a:pPr lvl="2">
              <a:buFont typeface="Arial" charset="0"/>
              <a:buChar char="•"/>
              <a:defRPr/>
            </a:pPr>
            <a:r>
              <a:rPr lang="en-US" altLang="zh-TW" sz="1800" dirty="0" smtClean="0"/>
              <a:t>Upgraded capabilities: computation, networking, multimedia processing, storage</a:t>
            </a:r>
            <a:endParaRPr lang="en-US" altLang="zh-TW" dirty="0" smtClean="0"/>
          </a:p>
          <a:p>
            <a:pPr>
              <a:buFont typeface="Arial" charset="0"/>
              <a:buChar char="•"/>
              <a:defRPr/>
            </a:pPr>
            <a:r>
              <a:rPr lang="en-US" altLang="zh-TW" sz="2400" dirty="0" smtClean="0"/>
              <a:t>Standard bodies </a:t>
            </a:r>
          </a:p>
          <a:p>
            <a:pPr lvl="1">
              <a:buFont typeface="Arial" charset="0"/>
              <a:buChar char="–"/>
              <a:defRPr/>
            </a:pPr>
            <a:r>
              <a:rPr lang="en-US" altLang="zh-TW" sz="2000" dirty="0" smtClean="0"/>
              <a:t>Interoperability </a:t>
            </a:r>
            <a:r>
              <a:rPr lang="en-US" altLang="zh-TW" sz="2000" dirty="0"/>
              <a:t>for distributed multimedia services among PC, CE and </a:t>
            </a:r>
            <a:r>
              <a:rPr lang="en-US" altLang="zh-TW" sz="2000" dirty="0" smtClean="0"/>
              <a:t>mobile </a:t>
            </a:r>
            <a:r>
              <a:rPr lang="en-US" altLang="zh-TW" sz="2000" dirty="0"/>
              <a:t>devices in home networks</a:t>
            </a:r>
            <a:endParaRPr lang="en-US" altLang="zh-TW" sz="2000" dirty="0" smtClean="0"/>
          </a:p>
          <a:p>
            <a:pPr lvl="2">
              <a:buFont typeface="Arial" charset="0"/>
              <a:buChar char="•"/>
              <a:defRPr/>
            </a:pPr>
            <a:r>
              <a:rPr lang="en-US" altLang="zh-TW" sz="1800" dirty="0" smtClean="0"/>
              <a:t>Digital Living Network Alliance (DLNA)</a:t>
            </a:r>
          </a:p>
          <a:p>
            <a:pPr lvl="2">
              <a:buFont typeface="Arial" charset="0"/>
              <a:buChar char="•"/>
              <a:defRPr/>
            </a:pPr>
            <a:r>
              <a:rPr lang="en-US" altLang="zh-TW" sz="1800" dirty="0" smtClean="0"/>
              <a:t>Universal Plug and Play (UPnP) Forum</a:t>
            </a:r>
          </a:p>
          <a:p>
            <a:pPr marL="1714288" lvl="3" indent="-230188">
              <a:buFont typeface="Arial" charset="0"/>
              <a:buChar char="•"/>
              <a:defRPr/>
            </a:pPr>
            <a:r>
              <a:rPr lang="en-US" altLang="zh-TW" sz="1600" dirty="0" smtClean="0"/>
              <a:t>UPnP networking middleware is to be a uniform device and service discovery framework. </a:t>
            </a:r>
          </a:p>
          <a:p>
            <a:pPr marL="1714288" lvl="3" indent="-230188">
              <a:buFont typeface="Arial" charset="0"/>
              <a:buChar char="•"/>
              <a:defRPr/>
            </a:pPr>
            <a:r>
              <a:rPr lang="en-US" altLang="zh-TW" sz="1600" dirty="0" smtClean="0"/>
              <a:t>UPnP AV Profile is for AV playback services in UPnP-based networks</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81E57B2-F4A5-4245-8D26-0E2655147C73}" type="slidenum">
              <a:rPr lang="zh-TW" altLang="en-US">
                <a:solidFill>
                  <a:srgbClr val="10253F"/>
                </a:solidFill>
                <a:latin typeface="Calibri" panose="020F0502020204030204" pitchFamily="34" charset="0"/>
              </a:rPr>
              <a:pPr eaLnBrk="1" hangingPunct="1"/>
              <a:t>65</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621608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2627313" y="2559050"/>
            <a:ext cx="6265862" cy="2593975"/>
          </a:xfrm>
          <a:prstGeom prst="rect">
            <a:avLst/>
          </a:prstGeom>
          <a:noFill/>
          <a:ln w="12700" cap="rnd">
            <a:solidFill>
              <a:srgbClr val="FF0000"/>
            </a:solidFill>
            <a:round/>
            <a:headEnd/>
            <a:tailEnd/>
          </a:ln>
        </p:spPr>
        <p:txBody>
          <a:bodyPr/>
          <a:lstStyle/>
          <a:p>
            <a:pPr>
              <a:defRPr/>
            </a:pPr>
            <a:endParaRPr lang="zh-TW" altLang="en-US">
              <a:solidFill>
                <a:prstClr val="black"/>
              </a:solidFill>
              <a:effectLst>
                <a:outerShdw blurRad="38100" dist="38100" dir="2700000" algn="tl">
                  <a:srgbClr val="C0C0C0"/>
                </a:outerShdw>
              </a:effectLst>
              <a:cs typeface="+mn-cs"/>
            </a:endParaRPr>
          </a:p>
        </p:txBody>
      </p:sp>
      <p:sp>
        <p:nvSpPr>
          <p:cNvPr id="230403" name="Rectangle 3"/>
          <p:cNvSpPr>
            <a:spLocks noChangeArrowheads="1"/>
          </p:cNvSpPr>
          <p:nvPr/>
        </p:nvSpPr>
        <p:spPr bwMode="auto">
          <a:xfrm>
            <a:off x="2700338" y="2627313"/>
            <a:ext cx="3167062" cy="1154112"/>
          </a:xfrm>
          <a:prstGeom prst="rect">
            <a:avLst/>
          </a:prstGeom>
          <a:noFill/>
          <a:ln w="19050" cap="rnd">
            <a:solidFill>
              <a:srgbClr val="FF0000"/>
            </a:solidFill>
            <a:round/>
            <a:headEnd/>
            <a:tailEnd/>
          </a:ln>
        </p:spPr>
        <p:txBody>
          <a:bodyPr/>
          <a:lstStyle/>
          <a:p>
            <a:pPr>
              <a:defRPr/>
            </a:pPr>
            <a:endParaRPr lang="zh-TW" altLang="en-US">
              <a:solidFill>
                <a:prstClr val="black"/>
              </a:solidFill>
              <a:effectLst>
                <a:outerShdw blurRad="38100" dist="38100" dir="2700000" algn="tl">
                  <a:srgbClr val="C0C0C0"/>
                </a:outerShdw>
              </a:effectLst>
              <a:cs typeface="+mn-cs"/>
            </a:endParaRPr>
          </a:p>
        </p:txBody>
      </p:sp>
      <p:sp>
        <p:nvSpPr>
          <p:cNvPr id="230404" name="Rectangle 4"/>
          <p:cNvSpPr>
            <a:spLocks noChangeArrowheads="1"/>
          </p:cNvSpPr>
          <p:nvPr/>
        </p:nvSpPr>
        <p:spPr bwMode="auto">
          <a:xfrm>
            <a:off x="2916238" y="1549400"/>
            <a:ext cx="2735262" cy="212725"/>
          </a:xfrm>
          <a:prstGeom prst="rect">
            <a:avLst/>
          </a:prstGeom>
          <a:noFill/>
          <a:ln w="9525">
            <a:noFill/>
            <a:miter lim="800000"/>
            <a:headEnd/>
            <a:tailEnd/>
          </a:ln>
        </p:spPr>
        <p:txBody>
          <a:bodyPr lIns="0" tIns="0" rIns="0" bIns="0">
            <a:spAutoFit/>
          </a:bodyPr>
          <a:lstStyle/>
          <a:p>
            <a:pPr algn="ctr">
              <a:defRPr/>
            </a:pPr>
            <a:r>
              <a:rPr lang="en-US" altLang="zh-TW" sz="1400" b="1" u="sng">
                <a:solidFill>
                  <a:srgbClr val="000000"/>
                </a:solidFill>
                <a:effectLst>
                  <a:outerShdw blurRad="38100" dist="38100" dir="2700000" algn="tl">
                    <a:srgbClr val="C0C0C0"/>
                  </a:outerShdw>
                </a:effectLst>
                <a:ea typeface="文鼎中黑" pitchFamily="49" charset="-120"/>
                <a:cs typeface="+mn-cs"/>
              </a:rPr>
              <a:t>UPnP Technology Ingredients</a:t>
            </a:r>
            <a:endParaRPr lang="en-US" altLang="zh-TW" sz="1400" b="1" u="sng">
              <a:solidFill>
                <a:srgbClr val="3A0E66"/>
              </a:solidFill>
              <a:effectLst>
                <a:outerShdw blurRad="38100" dist="38100" dir="2700000" algn="tl">
                  <a:srgbClr val="C0C0C0"/>
                </a:outerShdw>
              </a:effectLst>
              <a:ea typeface="文鼎中黑" pitchFamily="49" charset="-120"/>
              <a:cs typeface="+mn-cs"/>
            </a:endParaRPr>
          </a:p>
        </p:txBody>
      </p:sp>
      <p:sp>
        <p:nvSpPr>
          <p:cNvPr id="67589" name="Freeform 5"/>
          <p:cNvSpPr>
            <a:spLocks/>
          </p:cNvSpPr>
          <p:nvPr/>
        </p:nvSpPr>
        <p:spPr bwMode="auto">
          <a:xfrm>
            <a:off x="5903913" y="2112963"/>
            <a:ext cx="2968625" cy="333375"/>
          </a:xfrm>
          <a:custGeom>
            <a:avLst/>
            <a:gdLst>
              <a:gd name="T0" fmla="*/ 0 w 1870"/>
              <a:gd name="T1" fmla="*/ 0 h 210"/>
              <a:gd name="T2" fmla="*/ 0 w 1870"/>
              <a:gd name="T3" fmla="*/ 2147483647 h 210"/>
              <a:gd name="T4" fmla="*/ 2147483647 w 1870"/>
              <a:gd name="T5" fmla="*/ 2147483647 h 210"/>
              <a:gd name="T6" fmla="*/ 2147483647 w 1870"/>
              <a:gd name="T7" fmla="*/ 0 h 210"/>
              <a:gd name="T8" fmla="*/ 0 w 1870"/>
              <a:gd name="T9" fmla="*/ 0 h 210"/>
              <a:gd name="T10" fmla="*/ 0 w 1870"/>
              <a:gd name="T11" fmla="*/ 0 h 2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70" h="210">
                <a:moveTo>
                  <a:pt x="0" y="0"/>
                </a:moveTo>
                <a:lnTo>
                  <a:pt x="0" y="210"/>
                </a:lnTo>
                <a:lnTo>
                  <a:pt x="1870" y="210"/>
                </a:lnTo>
                <a:lnTo>
                  <a:pt x="18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30406" name="Rectangle 6"/>
          <p:cNvSpPr>
            <a:spLocks noChangeArrowheads="1"/>
          </p:cNvSpPr>
          <p:nvPr/>
        </p:nvSpPr>
        <p:spPr bwMode="auto">
          <a:xfrm>
            <a:off x="6156325" y="1554163"/>
            <a:ext cx="2730500" cy="212725"/>
          </a:xfrm>
          <a:prstGeom prst="rect">
            <a:avLst/>
          </a:prstGeom>
          <a:noFill/>
          <a:ln w="9525">
            <a:noFill/>
            <a:miter lim="800000"/>
            <a:headEnd/>
            <a:tailEnd/>
          </a:ln>
        </p:spPr>
        <p:txBody>
          <a:bodyPr wrap="none" lIns="0" tIns="0" rIns="0" bIns="0">
            <a:spAutoFit/>
          </a:bodyPr>
          <a:lstStyle/>
          <a:p>
            <a:pPr>
              <a:defRPr/>
            </a:pPr>
            <a:r>
              <a:rPr lang="en-US" altLang="zh-TW" sz="1400" b="1" u="sng">
                <a:solidFill>
                  <a:srgbClr val="000000"/>
                </a:solidFill>
                <a:effectLst>
                  <a:outerShdw blurRad="38100" dist="38100" dir="2700000" algn="tl">
                    <a:srgbClr val="C0C0C0"/>
                  </a:outerShdw>
                </a:effectLst>
                <a:ea typeface="文鼎中黑" pitchFamily="49" charset="-120"/>
                <a:cs typeface="+mn-cs"/>
              </a:rPr>
              <a:t>UPnP Communication Protocols</a:t>
            </a:r>
            <a:endParaRPr lang="en-US" altLang="zh-TW" sz="1400" b="1" u="sng">
              <a:solidFill>
                <a:srgbClr val="3A0E66"/>
              </a:solidFill>
              <a:effectLst>
                <a:outerShdw blurRad="38100" dist="38100" dir="2700000" algn="tl">
                  <a:srgbClr val="C0C0C0"/>
                </a:outerShdw>
              </a:effectLst>
              <a:ea typeface="文鼎中黑" pitchFamily="49" charset="-120"/>
              <a:cs typeface="+mn-cs"/>
            </a:endParaRPr>
          </a:p>
        </p:txBody>
      </p:sp>
      <p:grpSp>
        <p:nvGrpSpPr>
          <p:cNvPr id="67591" name="Group 7"/>
          <p:cNvGrpSpPr>
            <a:grpSpLocks/>
          </p:cNvGrpSpPr>
          <p:nvPr/>
        </p:nvGrpSpPr>
        <p:grpSpPr bwMode="auto">
          <a:xfrm>
            <a:off x="2771775" y="1971675"/>
            <a:ext cx="3024188" cy="3840163"/>
            <a:chOff x="1746" y="1200"/>
            <a:chExt cx="1905" cy="2419"/>
          </a:xfrm>
        </p:grpSpPr>
        <p:sp>
          <p:nvSpPr>
            <p:cNvPr id="230408" name="Rectangle 8"/>
            <p:cNvSpPr>
              <a:spLocks noChangeArrowheads="1"/>
            </p:cNvSpPr>
            <p:nvPr/>
          </p:nvSpPr>
          <p:spPr bwMode="auto">
            <a:xfrm>
              <a:off x="1746" y="3339"/>
              <a:ext cx="1905" cy="280"/>
            </a:xfrm>
            <a:prstGeom prst="rect">
              <a:avLst/>
            </a:prstGeom>
            <a:gradFill rotWithShape="1">
              <a:gsLst>
                <a:gs pos="0">
                  <a:schemeClr val="tx1"/>
                </a:gs>
                <a:gs pos="50000">
                  <a:schemeClr val="bg1"/>
                </a:gs>
                <a:gs pos="100000">
                  <a:schemeClr val="tx1"/>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Ethernet and 802.11 Media</a:t>
              </a:r>
            </a:p>
          </p:txBody>
        </p:sp>
        <p:sp>
          <p:nvSpPr>
            <p:cNvPr id="230409" name="Rectangle 9"/>
            <p:cNvSpPr>
              <a:spLocks noChangeArrowheads="1"/>
            </p:cNvSpPr>
            <p:nvPr/>
          </p:nvSpPr>
          <p:spPr bwMode="auto">
            <a:xfrm>
              <a:off x="1746" y="2886"/>
              <a:ext cx="1905" cy="280"/>
            </a:xfrm>
            <a:prstGeom prst="rect">
              <a:avLst/>
            </a:prstGeom>
            <a:gradFill rotWithShape="1">
              <a:gsLst>
                <a:gs pos="0">
                  <a:srgbClr val="000066"/>
                </a:gs>
                <a:gs pos="50000">
                  <a:schemeClr val="bg1"/>
                </a:gs>
                <a:gs pos="100000">
                  <a:srgbClr val="0000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IPv4 Protocol Suite</a:t>
              </a:r>
            </a:p>
          </p:txBody>
        </p:sp>
        <p:sp>
          <p:nvSpPr>
            <p:cNvPr id="230410" name="Rectangle 10"/>
            <p:cNvSpPr>
              <a:spLocks noChangeArrowheads="1"/>
            </p:cNvSpPr>
            <p:nvPr/>
          </p:nvSpPr>
          <p:spPr bwMode="auto">
            <a:xfrm>
              <a:off x="1746" y="2478"/>
              <a:ext cx="1905" cy="280"/>
            </a:xfrm>
            <a:prstGeom prst="rect">
              <a:avLst/>
            </a:prstGeom>
            <a:gradFill rotWithShape="1">
              <a:gsLst>
                <a:gs pos="0">
                  <a:srgbClr val="000066"/>
                </a:gs>
                <a:gs pos="50000">
                  <a:schemeClr val="bg1"/>
                </a:gs>
                <a:gs pos="100000">
                  <a:srgbClr val="0000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HTTP 1.0/1.1 and RTP (Optional)</a:t>
              </a:r>
            </a:p>
          </p:txBody>
        </p:sp>
        <p:sp>
          <p:nvSpPr>
            <p:cNvPr id="230411" name="Rectangle 11"/>
            <p:cNvSpPr>
              <a:spLocks noChangeArrowheads="1"/>
            </p:cNvSpPr>
            <p:nvPr/>
          </p:nvSpPr>
          <p:spPr bwMode="auto">
            <a:xfrm>
              <a:off x="1746" y="2024"/>
              <a:ext cx="1905" cy="280"/>
            </a:xfrm>
            <a:prstGeom prst="rect">
              <a:avLst/>
            </a:prstGeom>
            <a:gradFill rotWithShape="1">
              <a:gsLst>
                <a:gs pos="0">
                  <a:schemeClr val="accent2"/>
                </a:gs>
                <a:gs pos="50000">
                  <a:schemeClr val="bg1"/>
                </a:gs>
                <a:gs pos="100000">
                  <a:schemeClr val="accent2"/>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UPnP Device Architecture 1.0</a:t>
              </a:r>
            </a:p>
          </p:txBody>
        </p:sp>
        <p:sp>
          <p:nvSpPr>
            <p:cNvPr id="230412" name="Rectangle 12"/>
            <p:cNvSpPr>
              <a:spLocks noChangeArrowheads="1"/>
            </p:cNvSpPr>
            <p:nvPr/>
          </p:nvSpPr>
          <p:spPr bwMode="auto">
            <a:xfrm>
              <a:off x="1746" y="1661"/>
              <a:ext cx="1905" cy="280"/>
            </a:xfrm>
            <a:prstGeom prst="rect">
              <a:avLst/>
            </a:prstGeom>
            <a:gradFill rotWithShape="1">
              <a:gsLst>
                <a:gs pos="0">
                  <a:schemeClr val="accent2"/>
                </a:gs>
                <a:gs pos="50000">
                  <a:schemeClr val="bg1"/>
                </a:gs>
                <a:gs pos="100000">
                  <a:schemeClr val="accent2"/>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UPnP AV 1.0 and UPnP Printer:n</a:t>
              </a:r>
            </a:p>
          </p:txBody>
        </p:sp>
        <p:sp>
          <p:nvSpPr>
            <p:cNvPr id="230413" name="Rectangle 13"/>
            <p:cNvSpPr>
              <a:spLocks noChangeArrowheads="1"/>
            </p:cNvSpPr>
            <p:nvPr/>
          </p:nvSpPr>
          <p:spPr bwMode="auto">
            <a:xfrm>
              <a:off x="1746" y="1200"/>
              <a:ext cx="1905" cy="280"/>
            </a:xfrm>
            <a:prstGeom prst="rect">
              <a:avLst/>
            </a:prstGeom>
            <a:gradFill rotWithShape="1">
              <a:gsLst>
                <a:gs pos="0">
                  <a:srgbClr val="CC99FF"/>
                </a:gs>
                <a:gs pos="50000">
                  <a:schemeClr val="bg1"/>
                </a:gs>
                <a:gs pos="100000">
                  <a:srgbClr val="CC99FF"/>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Image, Audio and AV</a:t>
              </a:r>
            </a:p>
          </p:txBody>
        </p:sp>
      </p:grpSp>
      <p:grpSp>
        <p:nvGrpSpPr>
          <p:cNvPr id="67592" name="Group 14"/>
          <p:cNvGrpSpPr>
            <a:grpSpLocks/>
          </p:cNvGrpSpPr>
          <p:nvPr/>
        </p:nvGrpSpPr>
        <p:grpSpPr bwMode="auto">
          <a:xfrm>
            <a:off x="5940425" y="2632075"/>
            <a:ext cx="2879725" cy="2447925"/>
            <a:chOff x="3742" y="1616"/>
            <a:chExt cx="1814" cy="1542"/>
          </a:xfrm>
        </p:grpSpPr>
        <p:sp>
          <p:nvSpPr>
            <p:cNvPr id="230415" name="Rectangle 15"/>
            <p:cNvSpPr>
              <a:spLocks noChangeArrowheads="1"/>
            </p:cNvSpPr>
            <p:nvPr/>
          </p:nvSpPr>
          <p:spPr bwMode="auto">
            <a:xfrm>
              <a:off x="3742" y="2907"/>
              <a:ext cx="1814"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IP</a:t>
              </a:r>
            </a:p>
          </p:txBody>
        </p:sp>
        <p:sp>
          <p:nvSpPr>
            <p:cNvPr id="230416" name="Rectangle 16"/>
            <p:cNvSpPr>
              <a:spLocks noChangeArrowheads="1"/>
            </p:cNvSpPr>
            <p:nvPr/>
          </p:nvSpPr>
          <p:spPr bwMode="auto">
            <a:xfrm>
              <a:off x="3742" y="2674"/>
              <a:ext cx="907"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UDP</a:t>
              </a:r>
            </a:p>
          </p:txBody>
        </p:sp>
        <p:sp>
          <p:nvSpPr>
            <p:cNvPr id="230417" name="Rectangle 17"/>
            <p:cNvSpPr>
              <a:spLocks noChangeArrowheads="1"/>
            </p:cNvSpPr>
            <p:nvPr/>
          </p:nvSpPr>
          <p:spPr bwMode="auto">
            <a:xfrm>
              <a:off x="4649" y="2674"/>
              <a:ext cx="907"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TCP</a:t>
              </a:r>
            </a:p>
          </p:txBody>
        </p:sp>
        <p:sp>
          <p:nvSpPr>
            <p:cNvPr id="230418" name="Rectangle 18"/>
            <p:cNvSpPr>
              <a:spLocks noChangeArrowheads="1"/>
            </p:cNvSpPr>
            <p:nvPr/>
          </p:nvSpPr>
          <p:spPr bwMode="auto">
            <a:xfrm>
              <a:off x="3742" y="2422"/>
              <a:ext cx="408"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HTTPU</a:t>
              </a:r>
            </a:p>
          </p:txBody>
        </p:sp>
        <p:sp>
          <p:nvSpPr>
            <p:cNvPr id="230419" name="Rectangle 19"/>
            <p:cNvSpPr>
              <a:spLocks noChangeArrowheads="1"/>
            </p:cNvSpPr>
            <p:nvPr/>
          </p:nvSpPr>
          <p:spPr bwMode="auto">
            <a:xfrm>
              <a:off x="4150" y="2422"/>
              <a:ext cx="499"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HTTPMU</a:t>
              </a:r>
            </a:p>
          </p:txBody>
        </p:sp>
        <p:sp>
          <p:nvSpPr>
            <p:cNvPr id="230420" name="Rectangle 20"/>
            <p:cNvSpPr>
              <a:spLocks noChangeArrowheads="1"/>
            </p:cNvSpPr>
            <p:nvPr/>
          </p:nvSpPr>
          <p:spPr bwMode="auto">
            <a:xfrm>
              <a:off x="4649" y="2422"/>
              <a:ext cx="907"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HTTP</a:t>
              </a:r>
            </a:p>
          </p:txBody>
        </p:sp>
        <p:sp>
          <p:nvSpPr>
            <p:cNvPr id="230421" name="Rectangle 21"/>
            <p:cNvSpPr>
              <a:spLocks noChangeArrowheads="1"/>
            </p:cNvSpPr>
            <p:nvPr/>
          </p:nvSpPr>
          <p:spPr bwMode="auto">
            <a:xfrm>
              <a:off x="3742" y="2170"/>
              <a:ext cx="907"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SSDP</a:t>
              </a:r>
            </a:p>
          </p:txBody>
        </p:sp>
        <p:sp>
          <p:nvSpPr>
            <p:cNvPr id="230422" name="Rectangle 22"/>
            <p:cNvSpPr>
              <a:spLocks noChangeArrowheads="1"/>
            </p:cNvSpPr>
            <p:nvPr/>
          </p:nvSpPr>
          <p:spPr bwMode="auto">
            <a:xfrm>
              <a:off x="4649" y="2170"/>
              <a:ext cx="453"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SOAP</a:t>
              </a:r>
            </a:p>
          </p:txBody>
        </p:sp>
        <p:sp>
          <p:nvSpPr>
            <p:cNvPr id="230423" name="Rectangle 23"/>
            <p:cNvSpPr>
              <a:spLocks noChangeArrowheads="1"/>
            </p:cNvSpPr>
            <p:nvPr/>
          </p:nvSpPr>
          <p:spPr bwMode="auto">
            <a:xfrm>
              <a:off x="5103" y="2170"/>
              <a:ext cx="453"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GENA</a:t>
              </a:r>
            </a:p>
          </p:txBody>
        </p:sp>
        <p:sp>
          <p:nvSpPr>
            <p:cNvPr id="230424" name="Rectangle 24"/>
            <p:cNvSpPr>
              <a:spLocks noChangeArrowheads="1"/>
            </p:cNvSpPr>
            <p:nvPr/>
          </p:nvSpPr>
          <p:spPr bwMode="auto">
            <a:xfrm>
              <a:off x="3742" y="1918"/>
              <a:ext cx="1814" cy="2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UPnP Device Architecture</a:t>
              </a:r>
            </a:p>
          </p:txBody>
        </p:sp>
        <p:sp>
          <p:nvSpPr>
            <p:cNvPr id="230425" name="Rectangle 25"/>
            <p:cNvSpPr>
              <a:spLocks noChangeArrowheads="1"/>
            </p:cNvSpPr>
            <p:nvPr/>
          </p:nvSpPr>
          <p:spPr bwMode="auto">
            <a:xfrm>
              <a:off x="3742" y="1767"/>
              <a:ext cx="1814" cy="152"/>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UPnP Forum</a:t>
              </a:r>
            </a:p>
          </p:txBody>
        </p:sp>
        <p:sp>
          <p:nvSpPr>
            <p:cNvPr id="230426" name="Rectangle 26"/>
            <p:cNvSpPr>
              <a:spLocks noChangeArrowheads="1"/>
            </p:cNvSpPr>
            <p:nvPr/>
          </p:nvSpPr>
          <p:spPr bwMode="auto">
            <a:xfrm>
              <a:off x="3742" y="1616"/>
              <a:ext cx="1814" cy="151"/>
            </a:xfrm>
            <a:prstGeom prst="rect">
              <a:avLst/>
            </a:prstGeom>
            <a:gradFill rotWithShape="1">
              <a:gsLst>
                <a:gs pos="0">
                  <a:srgbClr val="99FF66"/>
                </a:gs>
                <a:gs pos="50000">
                  <a:schemeClr val="bg1"/>
                </a:gs>
                <a:gs pos="100000">
                  <a:srgbClr val="99FF66"/>
                </a:gs>
              </a:gsLst>
              <a:lin ang="5400000" scaled="1"/>
            </a:gradFill>
            <a:ln w="9525">
              <a:solidFill>
                <a:schemeClr val="tx1"/>
              </a:solidFill>
              <a:miter lim="800000"/>
              <a:headEnd/>
              <a:tailEnd/>
            </a:ln>
            <a:effectLst/>
          </p:spPr>
          <p:txBody>
            <a:bodyPr wrap="none" anchor="ctr"/>
            <a:lstStyle/>
            <a:p>
              <a:pPr algn="ctr">
                <a:defRPr/>
              </a:pPr>
              <a:r>
                <a:rPr lang="en-US" altLang="zh-TW" sz="1400">
                  <a:solidFill>
                    <a:prstClr val="black"/>
                  </a:solidFill>
                  <a:ea typeface="文鼎中黑" pitchFamily="49" charset="-120"/>
                  <a:cs typeface="+mn-cs"/>
                </a:rPr>
                <a:t>UPnP Vendor</a:t>
              </a:r>
            </a:p>
          </p:txBody>
        </p:sp>
      </p:grpSp>
      <p:sp>
        <p:nvSpPr>
          <p:cNvPr id="67593" name="Rectangle 27"/>
          <p:cNvSpPr>
            <a:spLocks noChangeArrowheads="1"/>
          </p:cNvSpPr>
          <p:nvPr/>
        </p:nvSpPr>
        <p:spPr bwMode="auto">
          <a:xfrm>
            <a:off x="0" y="188913"/>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en-US" sz="1800" b="1">
              <a:solidFill>
                <a:srgbClr val="00638E"/>
              </a:solidFill>
              <a:latin typeface="Arial" panose="020B0604020202020204" pitchFamily="34" charset="0"/>
            </a:endParaRPr>
          </a:p>
        </p:txBody>
      </p:sp>
      <p:sp>
        <p:nvSpPr>
          <p:cNvPr id="67594" name="Rectangle 28"/>
          <p:cNvSpPr>
            <a:spLocks noGrp="1" noChangeArrowheads="1"/>
          </p:cNvSpPr>
          <p:nvPr>
            <p:ph type="title"/>
          </p:nvPr>
        </p:nvSpPr>
        <p:spPr>
          <a:xfrm>
            <a:off x="309563" y="152400"/>
            <a:ext cx="8439150" cy="722313"/>
          </a:xfrm>
        </p:spPr>
        <p:txBody>
          <a:bodyPr>
            <a:normAutofit fontScale="90000"/>
          </a:bodyPr>
          <a:lstStyle/>
          <a:p>
            <a:r>
              <a:rPr lang="de-DE" altLang="zh-TW" smtClean="0"/>
              <a:t>DLNA and </a:t>
            </a:r>
            <a:r>
              <a:rPr lang="en-US" altLang="zh-TW" smtClean="0"/>
              <a:t>UPnP</a:t>
            </a:r>
            <a:endParaRPr lang="en-US" altLang="zh-TW" sz="2800" smtClean="0"/>
          </a:p>
        </p:txBody>
      </p:sp>
      <p:pic>
        <p:nvPicPr>
          <p:cNvPr id="67595" name="Picture 29"/>
          <p:cNvPicPr>
            <a:picLocks noChangeAspect="1" noChangeArrowheads="1"/>
          </p:cNvPicPr>
          <p:nvPr/>
        </p:nvPicPr>
        <p:blipFill>
          <a:blip r:embed="rId3">
            <a:extLst>
              <a:ext uri="{28A0092B-C50C-407E-A947-70E740481C1C}">
                <a14:useLocalDpi xmlns:a14="http://schemas.microsoft.com/office/drawing/2010/main" val="0"/>
              </a:ext>
            </a:extLst>
          </a:blip>
          <a:srcRect t="-2" b="8940"/>
          <a:stretch>
            <a:fillRect/>
          </a:stretch>
        </p:blipFill>
        <p:spPr bwMode="auto">
          <a:xfrm>
            <a:off x="7388225" y="115888"/>
            <a:ext cx="1719263" cy="527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7596" name="Group 30"/>
          <p:cNvGrpSpPr>
            <a:grpSpLocks/>
          </p:cNvGrpSpPr>
          <p:nvPr/>
        </p:nvGrpSpPr>
        <p:grpSpPr bwMode="auto">
          <a:xfrm>
            <a:off x="250825" y="1047750"/>
            <a:ext cx="3960813" cy="5448300"/>
            <a:chOff x="158" y="755"/>
            <a:chExt cx="2495" cy="3432"/>
          </a:xfrm>
        </p:grpSpPr>
        <p:grpSp>
          <p:nvGrpSpPr>
            <p:cNvPr id="67598" name="Group 31"/>
            <p:cNvGrpSpPr>
              <a:grpSpLocks/>
            </p:cNvGrpSpPr>
            <p:nvPr/>
          </p:nvGrpSpPr>
          <p:grpSpPr bwMode="auto">
            <a:xfrm>
              <a:off x="158" y="755"/>
              <a:ext cx="1452" cy="3129"/>
              <a:chOff x="158" y="755"/>
              <a:chExt cx="1452" cy="3129"/>
            </a:xfrm>
          </p:grpSpPr>
          <p:grpSp>
            <p:nvGrpSpPr>
              <p:cNvPr id="67600" name="Group 32"/>
              <p:cNvGrpSpPr>
                <a:grpSpLocks/>
              </p:cNvGrpSpPr>
              <p:nvPr/>
            </p:nvGrpSpPr>
            <p:grpSpPr bwMode="auto">
              <a:xfrm>
                <a:off x="158" y="755"/>
                <a:ext cx="1452" cy="3129"/>
                <a:chOff x="45" y="618"/>
                <a:chExt cx="1565" cy="3220"/>
              </a:xfrm>
            </p:grpSpPr>
            <p:sp>
              <p:nvSpPr>
                <p:cNvPr id="230433" name="Rectangle 33"/>
                <p:cNvSpPr>
                  <a:spLocks noChangeArrowheads="1"/>
                </p:cNvSpPr>
                <p:nvPr/>
              </p:nvSpPr>
              <p:spPr bwMode="auto">
                <a:xfrm>
                  <a:off x="45" y="618"/>
                  <a:ext cx="1565" cy="3220"/>
                </a:xfrm>
                <a:prstGeom prst="rect">
                  <a:avLst/>
                </a:prstGeom>
                <a:solidFill>
                  <a:srgbClr val="33CCCC"/>
                </a:solidFill>
                <a:ln w="12700">
                  <a:solidFill>
                    <a:schemeClr val="hlink"/>
                  </a:solidFill>
                  <a:miter lim="800000"/>
                  <a:headEnd/>
                  <a:tailEnd/>
                </a:ln>
                <a:effectLst/>
              </p:spPr>
              <p:txBody>
                <a:bodyPr wrap="none" anchor="ctr"/>
                <a:lstStyle/>
                <a:p>
                  <a:pPr>
                    <a:defRPr/>
                  </a:pPr>
                  <a:endParaRPr lang="zh-TW" altLang="en-US">
                    <a:solidFill>
                      <a:prstClr val="black"/>
                    </a:solidFill>
                    <a:effectLst>
                      <a:outerShdw blurRad="38100" dist="38100" dir="2700000" algn="tl">
                        <a:srgbClr val="000000"/>
                      </a:outerShdw>
                    </a:effectLst>
                    <a:cs typeface="+mn-cs"/>
                  </a:endParaRPr>
                </a:p>
              </p:txBody>
            </p:sp>
            <p:sp>
              <p:nvSpPr>
                <p:cNvPr id="67610" name="Rectangle 34"/>
                <p:cNvSpPr>
                  <a:spLocks noChangeArrowheads="1"/>
                </p:cNvSpPr>
                <p:nvPr/>
              </p:nvSpPr>
              <p:spPr bwMode="auto">
                <a:xfrm>
                  <a:off x="45" y="618"/>
                  <a:ext cx="1565" cy="227"/>
                </a:xfrm>
                <a:prstGeom prst="rect">
                  <a:avLst/>
                </a:prstGeom>
                <a:solidFill>
                  <a:srgbClr val="33CCCC"/>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DLNA Specification</a:t>
                  </a:r>
                </a:p>
              </p:txBody>
            </p:sp>
          </p:grpSp>
          <p:sp>
            <p:nvSpPr>
              <p:cNvPr id="67601" name="Freeform 35"/>
              <p:cNvSpPr>
                <a:spLocks/>
              </p:cNvSpPr>
              <p:nvPr/>
            </p:nvSpPr>
            <p:spPr bwMode="auto">
              <a:xfrm>
                <a:off x="174" y="2593"/>
                <a:ext cx="1315" cy="309"/>
              </a:xfrm>
              <a:custGeom>
                <a:avLst/>
                <a:gdLst>
                  <a:gd name="T0" fmla="*/ 0 w 1315"/>
                  <a:gd name="T1" fmla="*/ 0 h 309"/>
                  <a:gd name="T2" fmla="*/ 0 w 1315"/>
                  <a:gd name="T3" fmla="*/ 309 h 309"/>
                  <a:gd name="T4" fmla="*/ 1315 w 1315"/>
                  <a:gd name="T5" fmla="*/ 309 h 309"/>
                  <a:gd name="T6" fmla="*/ 1315 w 1315"/>
                  <a:gd name="T7" fmla="*/ 0 h 309"/>
                  <a:gd name="T8" fmla="*/ 0 w 1315"/>
                  <a:gd name="T9" fmla="*/ 0 h 309"/>
                  <a:gd name="T10" fmla="*/ 0 w 1315"/>
                  <a:gd name="T11" fmla="*/ 0 h 3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5" h="309">
                    <a:moveTo>
                      <a:pt x="0" y="0"/>
                    </a:moveTo>
                    <a:lnTo>
                      <a:pt x="0" y="309"/>
                    </a:lnTo>
                    <a:lnTo>
                      <a:pt x="1315" y="309"/>
                    </a:lnTo>
                    <a:lnTo>
                      <a:pt x="1315" y="0"/>
                    </a:lnTo>
                    <a:lnTo>
                      <a:pt x="0" y="0"/>
                    </a:lnTo>
                    <a:close/>
                  </a:path>
                </a:pathLst>
              </a:cu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7602" name="Freeform 36"/>
              <p:cNvSpPr>
                <a:spLocks/>
              </p:cNvSpPr>
              <p:nvPr/>
            </p:nvSpPr>
            <p:spPr bwMode="auto">
              <a:xfrm>
                <a:off x="174" y="2593"/>
                <a:ext cx="1315" cy="309"/>
              </a:xfrm>
              <a:custGeom>
                <a:avLst/>
                <a:gdLst>
                  <a:gd name="T0" fmla="*/ 0 w 1315"/>
                  <a:gd name="T1" fmla="*/ 0 h 309"/>
                  <a:gd name="T2" fmla="*/ 0 w 1315"/>
                  <a:gd name="T3" fmla="*/ 309 h 309"/>
                  <a:gd name="T4" fmla="*/ 1315 w 1315"/>
                  <a:gd name="T5" fmla="*/ 309 h 309"/>
                  <a:gd name="T6" fmla="*/ 1315 w 1315"/>
                  <a:gd name="T7" fmla="*/ 0 h 309"/>
                  <a:gd name="T8" fmla="*/ 0 w 1315"/>
                  <a:gd name="T9" fmla="*/ 0 h 309"/>
                  <a:gd name="T10" fmla="*/ 0 w 1315"/>
                  <a:gd name="T11" fmla="*/ 0 h 3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5" h="309">
                    <a:moveTo>
                      <a:pt x="0" y="0"/>
                    </a:moveTo>
                    <a:lnTo>
                      <a:pt x="0" y="309"/>
                    </a:lnTo>
                    <a:lnTo>
                      <a:pt x="1315" y="309"/>
                    </a:lnTo>
                    <a:lnTo>
                      <a:pt x="1315" y="0"/>
                    </a:lnTo>
                    <a:lnTo>
                      <a:pt x="0" y="0"/>
                    </a:lnTo>
                    <a:close/>
                  </a:path>
                </a:pathLst>
              </a:cu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7603" name="Rectangle 37"/>
              <p:cNvSpPr>
                <a:spLocks noChangeArrowheads="1"/>
              </p:cNvSpPr>
              <p:nvPr/>
            </p:nvSpPr>
            <p:spPr bwMode="auto">
              <a:xfrm>
                <a:off x="758" y="3124"/>
                <a:ext cx="770" cy="13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Network Stack</a:t>
                </a:r>
                <a:endParaRPr lang="en-US" altLang="zh-TW" sz="1400" b="1">
                  <a:solidFill>
                    <a:srgbClr val="3A0E66"/>
                  </a:solidFill>
                  <a:latin typeface="Arial" panose="020B0604020202020204" pitchFamily="34" charset="0"/>
                  <a:ea typeface="文鼎中黑" pitchFamily="49" charset="-120"/>
                </a:endParaRPr>
              </a:p>
            </p:txBody>
          </p:sp>
          <p:sp>
            <p:nvSpPr>
              <p:cNvPr id="67604" name="Rectangle 38"/>
              <p:cNvSpPr>
                <a:spLocks noChangeArrowheads="1"/>
              </p:cNvSpPr>
              <p:nvPr/>
            </p:nvSpPr>
            <p:spPr bwMode="auto">
              <a:xfrm>
                <a:off x="661" y="2702"/>
                <a:ext cx="868" cy="13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Media Transport</a:t>
                </a:r>
                <a:endParaRPr lang="en-US" altLang="zh-TW" sz="1400" b="1">
                  <a:solidFill>
                    <a:srgbClr val="3A0E66"/>
                  </a:solidFill>
                  <a:latin typeface="Arial" panose="020B0604020202020204" pitchFamily="34" charset="0"/>
                  <a:ea typeface="文鼎中黑" pitchFamily="49" charset="-120"/>
                </a:endParaRPr>
              </a:p>
            </p:txBody>
          </p:sp>
          <p:sp>
            <p:nvSpPr>
              <p:cNvPr id="67605" name="Rectangle 39"/>
              <p:cNvSpPr>
                <a:spLocks noChangeArrowheads="1"/>
              </p:cNvSpPr>
              <p:nvPr/>
            </p:nvSpPr>
            <p:spPr bwMode="auto">
              <a:xfrm>
                <a:off x="210" y="1934"/>
                <a:ext cx="1290" cy="40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Media Mang’t &amp; Control</a:t>
                </a:r>
              </a:p>
              <a:p>
                <a:pPr algn="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and </a:t>
                </a:r>
              </a:p>
              <a:p>
                <a:pPr algn="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Device Mang’t &amp; Control</a:t>
                </a:r>
              </a:p>
            </p:txBody>
          </p:sp>
          <p:sp>
            <p:nvSpPr>
              <p:cNvPr id="67606" name="Rectangle 40"/>
              <p:cNvSpPr>
                <a:spLocks noChangeArrowheads="1"/>
              </p:cNvSpPr>
              <p:nvPr/>
            </p:nvSpPr>
            <p:spPr bwMode="auto">
              <a:xfrm>
                <a:off x="793" y="1390"/>
                <a:ext cx="695" cy="13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Media format</a:t>
                </a:r>
                <a:endParaRPr lang="en-US" altLang="zh-TW" sz="1400" b="1">
                  <a:solidFill>
                    <a:srgbClr val="3A0E66"/>
                  </a:solidFill>
                  <a:latin typeface="Arial" panose="020B0604020202020204" pitchFamily="34" charset="0"/>
                  <a:ea typeface="文鼎中黑" pitchFamily="49" charset="-120"/>
                </a:endParaRPr>
              </a:p>
            </p:txBody>
          </p:sp>
          <p:sp>
            <p:nvSpPr>
              <p:cNvPr id="67607" name="Rectangle 41"/>
              <p:cNvSpPr>
                <a:spLocks noChangeArrowheads="1"/>
              </p:cNvSpPr>
              <p:nvPr/>
            </p:nvSpPr>
            <p:spPr bwMode="auto">
              <a:xfrm>
                <a:off x="321" y="3569"/>
                <a:ext cx="1153" cy="13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buFontTx/>
                  <a:buNone/>
                </a:pPr>
                <a:r>
                  <a:rPr lang="en-US" altLang="zh-TW" sz="1400" b="1">
                    <a:solidFill>
                      <a:srgbClr val="000000"/>
                    </a:solidFill>
                    <a:latin typeface="Arial" panose="020B0604020202020204" pitchFamily="34" charset="0"/>
                    <a:ea typeface="文鼎中黑" pitchFamily="49" charset="-120"/>
                  </a:rPr>
                  <a:t>Network Connectivity</a:t>
                </a:r>
                <a:endParaRPr lang="en-US" altLang="zh-TW" sz="1400" b="1">
                  <a:solidFill>
                    <a:srgbClr val="3A0E66"/>
                  </a:solidFill>
                  <a:latin typeface="Arial" panose="020B0604020202020204" pitchFamily="34" charset="0"/>
                  <a:ea typeface="文鼎中黑" pitchFamily="49" charset="-120"/>
                </a:endParaRPr>
              </a:p>
            </p:txBody>
          </p:sp>
          <p:sp>
            <p:nvSpPr>
              <p:cNvPr id="67608" name="Rectangle 42"/>
              <p:cNvSpPr>
                <a:spLocks noChangeArrowheads="1"/>
              </p:cNvSpPr>
              <p:nvPr/>
            </p:nvSpPr>
            <p:spPr bwMode="auto">
              <a:xfrm>
                <a:off x="243" y="1072"/>
                <a:ext cx="1276" cy="13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b="1" u="sng">
                    <a:solidFill>
                      <a:srgbClr val="000000"/>
                    </a:solidFill>
                    <a:latin typeface="Arial" panose="020B0604020202020204" pitchFamily="34" charset="0"/>
                    <a:ea typeface="文鼎中黑" pitchFamily="49" charset="-120"/>
                  </a:rPr>
                  <a:t>Functional Components</a:t>
                </a:r>
                <a:endParaRPr lang="en-US" altLang="zh-TW" sz="1400" b="1" u="sng">
                  <a:solidFill>
                    <a:srgbClr val="3A0E66"/>
                  </a:solidFill>
                  <a:latin typeface="Arial" panose="020B0604020202020204" pitchFamily="34" charset="0"/>
                  <a:ea typeface="文鼎中黑" pitchFamily="49" charset="-120"/>
                </a:endParaRPr>
              </a:p>
            </p:txBody>
          </p:sp>
        </p:grpSp>
        <p:sp>
          <p:nvSpPr>
            <p:cNvPr id="67599" name="Rectangle 43"/>
            <p:cNvSpPr>
              <a:spLocks noChangeArrowheads="1"/>
            </p:cNvSpPr>
            <p:nvPr/>
          </p:nvSpPr>
          <p:spPr bwMode="auto">
            <a:xfrm>
              <a:off x="158" y="3974"/>
              <a:ext cx="2495" cy="213"/>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a:solidFill>
                    <a:srgbClr val="003366"/>
                  </a:solidFill>
                  <a:latin typeface="Arial" panose="020B0604020202020204" pitchFamily="34" charset="0"/>
                  <a:ea typeface="文鼎中黑" pitchFamily="49" charset="-120"/>
                </a:rPr>
                <a:t>Digital Living Network Alliance (DLNA)</a:t>
              </a:r>
            </a:p>
          </p:txBody>
        </p:sp>
      </p:grpSp>
      <p:sp>
        <p:nvSpPr>
          <p:cNvPr id="5" name="投影片編號版面配置區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0F9761B-3279-4DD0-9149-933A22E8F5DA}" type="slidenum">
              <a:rPr lang="zh-TW" altLang="en-US">
                <a:solidFill>
                  <a:srgbClr val="898989"/>
                </a:solidFill>
                <a:latin typeface="Calibri" panose="020F0502020204030204" pitchFamily="34" charset="0"/>
              </a:rPr>
              <a:pPr eaLnBrk="1" hangingPunct="1"/>
              <a:t>66</a:t>
            </a:fld>
            <a:endParaRPr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6181264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1066800"/>
          </a:xfrm>
        </p:spPr>
        <p:txBody>
          <a:bodyPr/>
          <a:lstStyle/>
          <a:p>
            <a:r>
              <a:rPr lang="en-US" altLang="zh-TW" smtClean="0">
                <a:cs typeface="Times New Roman" panose="02020603050405020304" pitchFamily="18" charset="0"/>
              </a:rPr>
              <a:t>UPnP Functionality</a:t>
            </a:r>
            <a:endParaRPr lang="en-US" altLang="zh-TW" smtClean="0"/>
          </a:p>
        </p:txBody>
      </p:sp>
      <p:sp>
        <p:nvSpPr>
          <p:cNvPr id="68611" name="Rectangle 3"/>
          <p:cNvSpPr>
            <a:spLocks noGrp="1" noChangeArrowheads="1"/>
          </p:cNvSpPr>
          <p:nvPr>
            <p:ph type="body" idx="1"/>
          </p:nvPr>
        </p:nvSpPr>
        <p:spPr>
          <a:xfrm>
            <a:off x="539750" y="1196975"/>
            <a:ext cx="8229600" cy="4641850"/>
          </a:xfrm>
        </p:spPr>
        <p:txBody>
          <a:bodyPr>
            <a:normAutofit lnSpcReduction="10000"/>
          </a:bodyPr>
          <a:lstStyle/>
          <a:p>
            <a:r>
              <a:rPr lang="en-US" altLang="zh-TW" sz="2800" dirty="0" smtClean="0"/>
              <a:t>An open standard based on the widely known Internet technology.</a:t>
            </a:r>
          </a:p>
          <a:p>
            <a:pPr lvl="1">
              <a:lnSpc>
                <a:spcPct val="80000"/>
              </a:lnSpc>
            </a:pPr>
            <a:r>
              <a:rPr lang="en-US" altLang="zh-TW" sz="2400" dirty="0" smtClean="0"/>
              <a:t>Leveraging the TCP/IP and Web protocols to enable </a:t>
            </a:r>
          </a:p>
          <a:p>
            <a:pPr marL="1144588" lvl="2" indent="-230188">
              <a:lnSpc>
                <a:spcPct val="80000"/>
              </a:lnSpc>
            </a:pPr>
            <a:r>
              <a:rPr lang="en-US" altLang="zh-TW" dirty="0" smtClean="0"/>
              <a:t>Seamless proximity networking, </a:t>
            </a:r>
          </a:p>
          <a:p>
            <a:pPr marL="1144588" lvl="2" indent="-230188">
              <a:lnSpc>
                <a:spcPct val="80000"/>
              </a:lnSpc>
            </a:pPr>
            <a:r>
              <a:rPr lang="en-US" altLang="zh-TW" dirty="0" smtClean="0"/>
              <a:t>Control among networked devices, and </a:t>
            </a:r>
          </a:p>
          <a:p>
            <a:pPr marL="1144588" lvl="2" indent="-230188">
              <a:lnSpc>
                <a:spcPct val="80000"/>
              </a:lnSpc>
            </a:pPr>
            <a:r>
              <a:rPr lang="en-US" altLang="zh-TW" dirty="0" smtClean="0"/>
              <a:t>Data transfer among networked devices </a:t>
            </a:r>
          </a:p>
          <a:p>
            <a:pPr lvl="1">
              <a:lnSpc>
                <a:spcPct val="90000"/>
              </a:lnSpc>
            </a:pPr>
            <a:r>
              <a:rPr lang="en-US" altLang="zh-TW" sz="2400" dirty="0" smtClean="0">
                <a:solidFill>
                  <a:srgbClr val="FF0000"/>
                </a:solidFill>
              </a:rPr>
              <a:t>UPnP is a discovery framework</a:t>
            </a:r>
          </a:p>
          <a:p>
            <a:pPr marL="1144588" lvl="2" indent="-230188">
              <a:lnSpc>
                <a:spcPct val="90000"/>
              </a:lnSpc>
            </a:pPr>
            <a:r>
              <a:rPr lang="en-US" altLang="zh-TW" dirty="0" smtClean="0"/>
              <a:t>To enable devices and services to properly discover, configure, and communicate with each other.</a:t>
            </a:r>
          </a:p>
          <a:p>
            <a:pPr marL="1144588" lvl="2" indent="-230188">
              <a:lnSpc>
                <a:spcPct val="90000"/>
              </a:lnSpc>
            </a:pPr>
            <a:r>
              <a:rPr lang="en-US" altLang="zh-TW" dirty="0" smtClean="0"/>
              <a:t>To know the availability and capability of peer devices without explicit administration.</a:t>
            </a:r>
          </a:p>
          <a:p>
            <a:pPr marL="1144588" lvl="2" indent="-230188">
              <a:lnSpc>
                <a:spcPct val="90000"/>
              </a:lnSpc>
            </a:pPr>
            <a:r>
              <a:rPr lang="en-US" altLang="zh-TW" dirty="0" smtClean="0"/>
              <a:t>To find resources automatically rather than needing pre-configured bindings to specific resources</a:t>
            </a:r>
            <a:endParaRPr lang="en-US" altLang="zh-TW" dirty="0" smtClean="0">
              <a:solidFill>
                <a:srgbClr val="FF0000"/>
              </a:solidFill>
            </a:endParaRPr>
          </a:p>
        </p:txBody>
      </p:sp>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t="30678"/>
          <a:stretch>
            <a:fillRect/>
          </a:stretch>
        </p:blipFill>
        <p:spPr bwMode="auto">
          <a:xfrm>
            <a:off x="7451725" y="115888"/>
            <a:ext cx="16192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62B659F-F48D-4301-BF65-406D20A8855B}" type="slidenum">
              <a:rPr lang="zh-TW" altLang="en-US">
                <a:solidFill>
                  <a:srgbClr val="10253F"/>
                </a:solidFill>
                <a:latin typeface="Calibri" panose="020F0502020204030204" pitchFamily="34" charset="0"/>
              </a:rPr>
              <a:pPr eaLnBrk="1" hangingPunct="1"/>
              <a:t>67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7024917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90550" y="257126"/>
            <a:ext cx="8229600" cy="1008112"/>
          </a:xfrm>
        </p:spPr>
        <p:txBody>
          <a:bodyPr/>
          <a:lstStyle/>
          <a:p>
            <a:r>
              <a:rPr lang="en-US" altLang="en-US" dirty="0" smtClean="0">
                <a:ea typeface="新細明體" panose="02020500000000000000" pitchFamily="18" charset="-120"/>
              </a:rPr>
              <a:t>UPnP Functionality (Cont.)</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F2E10F4D-C96D-47C7-8A3E-12C24FE9F6AE}" type="slidenum">
              <a:rPr lang="zh-TW" altLang="en-US">
                <a:solidFill>
                  <a:srgbClr val="10253F"/>
                </a:solidFill>
                <a:latin typeface="Calibri" panose="020F0502020204030204" pitchFamily="34" charset="0"/>
              </a:rPr>
              <a:pPr eaLnBrk="1" hangingPunct="1"/>
              <a:t>68</a:t>
            </a:fld>
            <a:endParaRPr lang="zh-TW" altLang="en-US">
              <a:solidFill>
                <a:srgbClr val="10253F"/>
              </a:solidFill>
              <a:latin typeface="Calibri" panose="020F0502020204030204" pitchFamily="34" charset="0"/>
            </a:endParaRPr>
          </a:p>
        </p:txBody>
      </p:sp>
      <p:sp>
        <p:nvSpPr>
          <p:cNvPr id="69636" name="Rectangle 3"/>
          <p:cNvSpPr txBox="1">
            <a:spLocks noChangeArrowheads="1"/>
          </p:cNvSpPr>
          <p:nvPr/>
        </p:nvSpPr>
        <p:spPr bwMode="auto">
          <a:xfrm>
            <a:off x="323850" y="2571750"/>
            <a:ext cx="303847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buFont typeface="Wingdings" panose="05000000000000000000" pitchFamily="2" charset="2"/>
              <a:buNone/>
            </a:pPr>
            <a:r>
              <a:rPr lang="zh-TW" altLang="en-US" sz="2400" b="1">
                <a:solidFill>
                  <a:srgbClr val="000000"/>
                </a:solidFill>
              </a:rPr>
              <a:t> </a:t>
            </a:r>
            <a:r>
              <a:rPr lang="en-US" altLang="zh-TW" sz="2400">
                <a:solidFill>
                  <a:srgbClr val="000000"/>
                </a:solidFill>
              </a:rPr>
              <a:t>Six functional layers</a:t>
            </a:r>
          </a:p>
        </p:txBody>
      </p:sp>
      <p:sp>
        <p:nvSpPr>
          <p:cNvPr id="6" name="Rectangle 4"/>
          <p:cNvSpPr>
            <a:spLocks noChangeArrowheads="1"/>
          </p:cNvSpPr>
          <p:nvPr/>
        </p:nvSpPr>
        <p:spPr bwMode="auto">
          <a:xfrm>
            <a:off x="754063" y="5584825"/>
            <a:ext cx="1763712" cy="504825"/>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defRPr/>
            </a:pPr>
            <a:r>
              <a:rPr lang="en-US" altLang="zh-TW" sz="2000">
                <a:solidFill>
                  <a:prstClr val="black"/>
                </a:solidFill>
                <a:latin typeface="Calibri"/>
                <a:ea typeface="文鼎中黑" pitchFamily="49" charset="-120"/>
                <a:cs typeface="Times New Roman" pitchFamily="18" charset="0"/>
              </a:rPr>
              <a:t>Addressing</a:t>
            </a:r>
          </a:p>
        </p:txBody>
      </p:sp>
      <p:sp>
        <p:nvSpPr>
          <p:cNvPr id="7" name="Rectangle 5"/>
          <p:cNvSpPr>
            <a:spLocks noChangeArrowheads="1"/>
          </p:cNvSpPr>
          <p:nvPr/>
        </p:nvSpPr>
        <p:spPr bwMode="auto">
          <a:xfrm>
            <a:off x="466725" y="5584825"/>
            <a:ext cx="323850" cy="503238"/>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lgn="ctr">
              <a:defRPr/>
            </a:pPr>
            <a:r>
              <a:rPr lang="en-US" altLang="zh-TW" sz="2000">
                <a:solidFill>
                  <a:prstClr val="black"/>
                </a:solidFill>
                <a:latin typeface="Calibri"/>
                <a:ea typeface="文鼎中黑" pitchFamily="49" charset="-120"/>
                <a:cs typeface="Times New Roman" pitchFamily="18" charset="0"/>
              </a:rPr>
              <a:t>0</a:t>
            </a:r>
          </a:p>
        </p:txBody>
      </p:sp>
      <p:sp>
        <p:nvSpPr>
          <p:cNvPr id="8" name="Rectangle 6"/>
          <p:cNvSpPr>
            <a:spLocks noChangeArrowheads="1"/>
          </p:cNvSpPr>
          <p:nvPr/>
        </p:nvSpPr>
        <p:spPr bwMode="auto">
          <a:xfrm>
            <a:off x="754063" y="5080000"/>
            <a:ext cx="1763712" cy="504825"/>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defRPr/>
            </a:pPr>
            <a:r>
              <a:rPr lang="en-US" altLang="zh-TW" sz="2000">
                <a:solidFill>
                  <a:prstClr val="black"/>
                </a:solidFill>
                <a:latin typeface="Calibri"/>
                <a:ea typeface="文鼎中黑" pitchFamily="49" charset="-120"/>
                <a:cs typeface="Times New Roman" pitchFamily="18" charset="0"/>
              </a:rPr>
              <a:t>Discovery</a:t>
            </a:r>
          </a:p>
        </p:txBody>
      </p:sp>
      <p:sp>
        <p:nvSpPr>
          <p:cNvPr id="9" name="Rectangle 7"/>
          <p:cNvSpPr>
            <a:spLocks noChangeArrowheads="1"/>
          </p:cNvSpPr>
          <p:nvPr/>
        </p:nvSpPr>
        <p:spPr bwMode="auto">
          <a:xfrm>
            <a:off x="466725" y="5080000"/>
            <a:ext cx="323850" cy="503238"/>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lgn="ctr">
              <a:defRPr/>
            </a:pPr>
            <a:r>
              <a:rPr lang="en-US" altLang="zh-TW" sz="2000">
                <a:solidFill>
                  <a:prstClr val="black"/>
                </a:solidFill>
                <a:latin typeface="Calibri"/>
                <a:ea typeface="文鼎中黑" pitchFamily="49" charset="-120"/>
                <a:cs typeface="Times New Roman" pitchFamily="18" charset="0"/>
              </a:rPr>
              <a:t>1</a:t>
            </a:r>
          </a:p>
        </p:txBody>
      </p:sp>
      <p:sp>
        <p:nvSpPr>
          <p:cNvPr id="10" name="Rectangle 8"/>
          <p:cNvSpPr>
            <a:spLocks noChangeArrowheads="1"/>
          </p:cNvSpPr>
          <p:nvPr/>
        </p:nvSpPr>
        <p:spPr bwMode="auto">
          <a:xfrm>
            <a:off x="754063" y="4576763"/>
            <a:ext cx="1763712" cy="504825"/>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defRPr/>
            </a:pPr>
            <a:r>
              <a:rPr lang="en-US" altLang="zh-TW" sz="2000">
                <a:solidFill>
                  <a:prstClr val="black"/>
                </a:solidFill>
                <a:latin typeface="Calibri"/>
                <a:ea typeface="文鼎中黑" pitchFamily="49" charset="-120"/>
                <a:cs typeface="Times New Roman" pitchFamily="18" charset="0"/>
              </a:rPr>
              <a:t>Description</a:t>
            </a:r>
          </a:p>
        </p:txBody>
      </p:sp>
      <p:sp>
        <p:nvSpPr>
          <p:cNvPr id="11" name="Rectangle 9"/>
          <p:cNvSpPr>
            <a:spLocks noChangeArrowheads="1"/>
          </p:cNvSpPr>
          <p:nvPr/>
        </p:nvSpPr>
        <p:spPr bwMode="auto">
          <a:xfrm>
            <a:off x="466725" y="4576763"/>
            <a:ext cx="323850" cy="503237"/>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lgn="ctr">
              <a:defRPr/>
            </a:pPr>
            <a:r>
              <a:rPr lang="en-US" altLang="zh-TW" sz="2000">
                <a:solidFill>
                  <a:prstClr val="black"/>
                </a:solidFill>
                <a:latin typeface="Calibri"/>
                <a:ea typeface="文鼎中黑" pitchFamily="49" charset="-120"/>
                <a:cs typeface="Times New Roman" pitchFamily="18" charset="0"/>
              </a:rPr>
              <a:t>2</a:t>
            </a:r>
          </a:p>
        </p:txBody>
      </p:sp>
      <p:sp>
        <p:nvSpPr>
          <p:cNvPr id="12" name="Rectangle 10"/>
          <p:cNvSpPr>
            <a:spLocks noChangeArrowheads="1"/>
          </p:cNvSpPr>
          <p:nvPr/>
        </p:nvSpPr>
        <p:spPr bwMode="auto">
          <a:xfrm>
            <a:off x="754063" y="4071938"/>
            <a:ext cx="1763712" cy="504825"/>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defRPr/>
            </a:pPr>
            <a:r>
              <a:rPr lang="en-US" altLang="zh-TW" sz="2000">
                <a:solidFill>
                  <a:prstClr val="black"/>
                </a:solidFill>
                <a:latin typeface="Calibri"/>
                <a:ea typeface="文鼎中黑" pitchFamily="49" charset="-120"/>
                <a:cs typeface="Times New Roman" pitchFamily="18" charset="0"/>
              </a:rPr>
              <a:t>Control</a:t>
            </a:r>
          </a:p>
        </p:txBody>
      </p:sp>
      <p:sp>
        <p:nvSpPr>
          <p:cNvPr id="13" name="Rectangle 11"/>
          <p:cNvSpPr>
            <a:spLocks noChangeArrowheads="1"/>
          </p:cNvSpPr>
          <p:nvPr/>
        </p:nvSpPr>
        <p:spPr bwMode="auto">
          <a:xfrm>
            <a:off x="466725" y="4071938"/>
            <a:ext cx="323850" cy="503237"/>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lgn="ctr">
              <a:defRPr/>
            </a:pPr>
            <a:r>
              <a:rPr lang="en-US" altLang="zh-TW" sz="2000">
                <a:solidFill>
                  <a:prstClr val="black"/>
                </a:solidFill>
                <a:latin typeface="Calibri"/>
                <a:ea typeface="文鼎中黑" pitchFamily="49" charset="-120"/>
                <a:cs typeface="Times New Roman" pitchFamily="18" charset="0"/>
              </a:rPr>
              <a:t>3</a:t>
            </a:r>
          </a:p>
        </p:txBody>
      </p:sp>
      <p:sp>
        <p:nvSpPr>
          <p:cNvPr id="14" name="Rectangle 12"/>
          <p:cNvSpPr>
            <a:spLocks noChangeArrowheads="1"/>
          </p:cNvSpPr>
          <p:nvPr/>
        </p:nvSpPr>
        <p:spPr bwMode="auto">
          <a:xfrm>
            <a:off x="754063" y="3568700"/>
            <a:ext cx="1763712" cy="504825"/>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defRPr/>
            </a:pPr>
            <a:r>
              <a:rPr lang="en-US" altLang="zh-TW" sz="2000">
                <a:solidFill>
                  <a:prstClr val="black"/>
                </a:solidFill>
                <a:latin typeface="Calibri"/>
                <a:ea typeface="文鼎中黑" pitchFamily="49" charset="-120"/>
                <a:cs typeface="Times New Roman" pitchFamily="18" charset="0"/>
              </a:rPr>
              <a:t>Eventing</a:t>
            </a:r>
          </a:p>
        </p:txBody>
      </p:sp>
      <p:sp>
        <p:nvSpPr>
          <p:cNvPr id="15" name="Rectangle 13"/>
          <p:cNvSpPr>
            <a:spLocks noChangeArrowheads="1"/>
          </p:cNvSpPr>
          <p:nvPr/>
        </p:nvSpPr>
        <p:spPr bwMode="auto">
          <a:xfrm>
            <a:off x="466725" y="3568700"/>
            <a:ext cx="323850" cy="503238"/>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lgn="ctr">
              <a:defRPr/>
            </a:pPr>
            <a:r>
              <a:rPr lang="en-US" altLang="zh-TW" sz="2000">
                <a:solidFill>
                  <a:prstClr val="black"/>
                </a:solidFill>
                <a:latin typeface="Calibri"/>
                <a:ea typeface="文鼎中黑" pitchFamily="49" charset="-120"/>
                <a:cs typeface="Times New Roman" pitchFamily="18" charset="0"/>
              </a:rPr>
              <a:t>4</a:t>
            </a:r>
          </a:p>
        </p:txBody>
      </p:sp>
      <p:sp>
        <p:nvSpPr>
          <p:cNvPr id="16" name="Rectangle 14"/>
          <p:cNvSpPr>
            <a:spLocks noChangeArrowheads="1"/>
          </p:cNvSpPr>
          <p:nvPr/>
        </p:nvSpPr>
        <p:spPr bwMode="auto">
          <a:xfrm>
            <a:off x="754063" y="3063875"/>
            <a:ext cx="1763712" cy="504825"/>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defRPr/>
            </a:pPr>
            <a:r>
              <a:rPr lang="en-US" altLang="zh-TW" sz="2000" dirty="0">
                <a:solidFill>
                  <a:prstClr val="black"/>
                </a:solidFill>
                <a:latin typeface="Calibri"/>
                <a:ea typeface="文鼎中黑" pitchFamily="49" charset="-120"/>
                <a:cs typeface="Times New Roman" pitchFamily="18" charset="0"/>
              </a:rPr>
              <a:t>Presentation</a:t>
            </a:r>
          </a:p>
        </p:txBody>
      </p:sp>
      <p:sp>
        <p:nvSpPr>
          <p:cNvPr id="17" name="Rectangle 15"/>
          <p:cNvSpPr>
            <a:spLocks noChangeArrowheads="1"/>
          </p:cNvSpPr>
          <p:nvPr/>
        </p:nvSpPr>
        <p:spPr bwMode="auto">
          <a:xfrm>
            <a:off x="466725" y="3063875"/>
            <a:ext cx="323850" cy="503238"/>
          </a:xfrm>
          <a:prstGeom prst="rect">
            <a:avLst/>
          </a:prstGeom>
          <a:solidFill>
            <a:schemeClr val="accent6">
              <a:lumMod val="60000"/>
              <a:lumOff val="40000"/>
            </a:schemeClr>
          </a:solidFill>
          <a:ln w="9525">
            <a:solidFill>
              <a:schemeClr val="bg1"/>
            </a:solidFill>
            <a:miter lim="800000"/>
            <a:headEnd/>
            <a:tailEnd/>
          </a:ln>
        </p:spPr>
        <p:txBody>
          <a:bodyPr wrap="none" anchor="ctr"/>
          <a:lstStyle/>
          <a:p>
            <a:pPr algn="ctr">
              <a:defRPr/>
            </a:pPr>
            <a:r>
              <a:rPr lang="en-US" altLang="zh-TW" sz="2000">
                <a:solidFill>
                  <a:prstClr val="black"/>
                </a:solidFill>
                <a:latin typeface="Calibri"/>
                <a:ea typeface="文鼎中黑" pitchFamily="49" charset="-120"/>
                <a:cs typeface="Times New Roman" pitchFamily="18" charset="0"/>
              </a:rPr>
              <a:t>5</a:t>
            </a:r>
          </a:p>
        </p:txBody>
      </p:sp>
      <p:sp>
        <p:nvSpPr>
          <p:cNvPr id="69649" name="Rectangle 16"/>
          <p:cNvSpPr>
            <a:spLocks noChangeArrowheads="1"/>
          </p:cNvSpPr>
          <p:nvPr/>
        </p:nvSpPr>
        <p:spPr bwMode="auto">
          <a:xfrm>
            <a:off x="2519363" y="5584825"/>
            <a:ext cx="6300787" cy="504825"/>
          </a:xfrm>
          <a:prstGeom prst="rect">
            <a:avLst/>
          </a:prstGeom>
          <a:solidFill>
            <a:srgbClr val="FFCC00"/>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Network address assignment by DHCP or Auto-IP</a:t>
            </a:r>
          </a:p>
        </p:txBody>
      </p:sp>
      <p:sp>
        <p:nvSpPr>
          <p:cNvPr id="69650" name="Rectangle 17"/>
          <p:cNvSpPr>
            <a:spLocks noChangeArrowheads="1"/>
          </p:cNvSpPr>
          <p:nvPr/>
        </p:nvSpPr>
        <p:spPr bwMode="auto">
          <a:xfrm>
            <a:off x="2519363" y="5081588"/>
            <a:ext cx="6300787" cy="504825"/>
          </a:xfrm>
          <a:prstGeom prst="rect">
            <a:avLst/>
          </a:prstGeom>
          <a:solidFill>
            <a:srgbClr val="FFCC00"/>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Device and service discovery by SSDP</a:t>
            </a:r>
          </a:p>
        </p:txBody>
      </p:sp>
      <p:sp>
        <p:nvSpPr>
          <p:cNvPr id="69651" name="Rectangle 18"/>
          <p:cNvSpPr>
            <a:spLocks noChangeArrowheads="1"/>
          </p:cNvSpPr>
          <p:nvPr/>
        </p:nvSpPr>
        <p:spPr bwMode="auto">
          <a:xfrm>
            <a:off x="2519363" y="4576763"/>
            <a:ext cx="6300787" cy="504825"/>
          </a:xfrm>
          <a:prstGeom prst="rect">
            <a:avLst/>
          </a:prstGeom>
          <a:solidFill>
            <a:srgbClr val="FFCC00"/>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Device and service description files with XML templates</a:t>
            </a:r>
          </a:p>
        </p:txBody>
      </p:sp>
      <p:sp>
        <p:nvSpPr>
          <p:cNvPr id="69652" name="Rectangle 19"/>
          <p:cNvSpPr>
            <a:spLocks noChangeArrowheads="1"/>
          </p:cNvSpPr>
          <p:nvPr/>
        </p:nvSpPr>
        <p:spPr bwMode="auto">
          <a:xfrm>
            <a:off x="2519363" y="4073525"/>
            <a:ext cx="6300787" cy="504825"/>
          </a:xfrm>
          <a:prstGeom prst="rect">
            <a:avLst/>
          </a:prstGeom>
          <a:solidFill>
            <a:srgbClr val="FFCC00"/>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Action invocation by SOAP message</a:t>
            </a:r>
          </a:p>
        </p:txBody>
      </p:sp>
      <p:sp>
        <p:nvSpPr>
          <p:cNvPr id="69653" name="Rectangle 20"/>
          <p:cNvSpPr>
            <a:spLocks noChangeArrowheads="1"/>
          </p:cNvSpPr>
          <p:nvPr/>
        </p:nvSpPr>
        <p:spPr bwMode="auto">
          <a:xfrm>
            <a:off x="2519363" y="3568700"/>
            <a:ext cx="6300787" cy="504825"/>
          </a:xfrm>
          <a:prstGeom prst="rect">
            <a:avLst/>
          </a:prstGeom>
          <a:solidFill>
            <a:srgbClr val="FFCC00"/>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Event notification by GENA message</a:t>
            </a:r>
          </a:p>
        </p:txBody>
      </p:sp>
      <p:sp>
        <p:nvSpPr>
          <p:cNvPr id="69654" name="Rectangle 21"/>
          <p:cNvSpPr>
            <a:spLocks noChangeArrowheads="1"/>
          </p:cNvSpPr>
          <p:nvPr/>
        </p:nvSpPr>
        <p:spPr bwMode="auto">
          <a:xfrm>
            <a:off x="2519363" y="3065463"/>
            <a:ext cx="6300787" cy="504825"/>
          </a:xfrm>
          <a:prstGeom prst="rect">
            <a:avLst/>
          </a:prstGeom>
          <a:solidFill>
            <a:srgbClr val="FFCC00"/>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Device and service information with HTML file</a:t>
            </a:r>
          </a:p>
        </p:txBody>
      </p:sp>
      <p:sp>
        <p:nvSpPr>
          <p:cNvPr id="69655" name="Rectangle 23"/>
          <p:cNvSpPr>
            <a:spLocks noChangeArrowheads="1"/>
          </p:cNvSpPr>
          <p:nvPr/>
        </p:nvSpPr>
        <p:spPr bwMode="auto">
          <a:xfrm>
            <a:off x="350838" y="1052513"/>
            <a:ext cx="33575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buClr>
                <a:srgbClr val="00638E"/>
              </a:buClr>
              <a:buSzPct val="70000"/>
              <a:buFont typeface="Wingdings" panose="05000000000000000000" pitchFamily="2" charset="2"/>
              <a:buNone/>
            </a:pPr>
            <a:r>
              <a:rPr lang="en-US" altLang="zh-TW" sz="2400">
                <a:solidFill>
                  <a:srgbClr val="002060"/>
                </a:solidFill>
                <a:cs typeface="Times New Roman" panose="02020603050405020304" pitchFamily="18" charset="0"/>
              </a:rPr>
              <a:t>Two UPnP entities</a:t>
            </a:r>
          </a:p>
          <a:p>
            <a:pPr eaLnBrk="1" hangingPunct="1">
              <a:buClr>
                <a:srgbClr val="00638E"/>
              </a:buClr>
              <a:buSzPct val="70000"/>
              <a:buFont typeface="Wingdings" panose="05000000000000000000" pitchFamily="2" charset="2"/>
              <a:buNone/>
            </a:pPr>
            <a:endParaRPr lang="zh-TW" altLang="en-US" sz="2400" b="1">
              <a:solidFill>
                <a:srgbClr val="002060"/>
              </a:solidFill>
              <a:cs typeface="Times New Roman" panose="02020603050405020304" pitchFamily="18" charset="0"/>
            </a:endParaRPr>
          </a:p>
        </p:txBody>
      </p:sp>
      <p:sp>
        <p:nvSpPr>
          <p:cNvPr id="69656" name="Rectangle 24"/>
          <p:cNvSpPr>
            <a:spLocks noChangeArrowheads="1"/>
          </p:cNvSpPr>
          <p:nvPr/>
        </p:nvSpPr>
        <p:spPr bwMode="auto">
          <a:xfrm>
            <a:off x="452438" y="1989138"/>
            <a:ext cx="2519362" cy="431800"/>
          </a:xfrm>
          <a:prstGeom prst="rect">
            <a:avLst/>
          </a:prstGeom>
          <a:solidFill>
            <a:srgbClr val="99FF66"/>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Control Point (CP)</a:t>
            </a:r>
          </a:p>
        </p:txBody>
      </p:sp>
      <p:sp>
        <p:nvSpPr>
          <p:cNvPr id="69657" name="Rectangle 25"/>
          <p:cNvSpPr>
            <a:spLocks noChangeArrowheads="1"/>
          </p:cNvSpPr>
          <p:nvPr/>
        </p:nvSpPr>
        <p:spPr bwMode="auto">
          <a:xfrm>
            <a:off x="452438" y="1557338"/>
            <a:ext cx="2519362" cy="431800"/>
          </a:xfrm>
          <a:prstGeom prst="rect">
            <a:avLst/>
          </a:prstGeom>
          <a:solidFill>
            <a:srgbClr val="99FF66"/>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Controlled Device</a:t>
            </a:r>
          </a:p>
        </p:txBody>
      </p:sp>
      <p:sp>
        <p:nvSpPr>
          <p:cNvPr id="69658" name="Rectangle 26"/>
          <p:cNvSpPr>
            <a:spLocks noChangeArrowheads="1"/>
          </p:cNvSpPr>
          <p:nvPr/>
        </p:nvSpPr>
        <p:spPr bwMode="auto">
          <a:xfrm>
            <a:off x="2971800" y="1989138"/>
            <a:ext cx="5848350" cy="431800"/>
          </a:xfrm>
          <a:prstGeom prst="rect">
            <a:avLst/>
          </a:prstGeom>
          <a:solidFill>
            <a:srgbClr val="CCFF99"/>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To monitor or control devices</a:t>
            </a:r>
          </a:p>
        </p:txBody>
      </p:sp>
      <p:sp>
        <p:nvSpPr>
          <p:cNvPr id="69659" name="Rectangle 27"/>
          <p:cNvSpPr>
            <a:spLocks noChangeArrowheads="1"/>
          </p:cNvSpPr>
          <p:nvPr/>
        </p:nvSpPr>
        <p:spPr bwMode="auto">
          <a:xfrm>
            <a:off x="2971800" y="1557338"/>
            <a:ext cx="5848350" cy="431800"/>
          </a:xfrm>
          <a:prstGeom prst="rect">
            <a:avLst/>
          </a:prstGeom>
          <a:solidFill>
            <a:srgbClr val="CCFF99"/>
          </a:solidFill>
          <a:ln w="9525">
            <a:solidFill>
              <a:schemeClr val="bg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solidFill>
                  <a:srgbClr val="000000"/>
                </a:solidFill>
                <a:ea typeface="文鼎中黑" pitchFamily="49" charset="-120"/>
                <a:cs typeface="Times New Roman" panose="02020603050405020304" pitchFamily="18" charset="0"/>
              </a:rPr>
              <a:t>In the role of server, offering services to be used by CPs.</a:t>
            </a:r>
          </a:p>
        </p:txBody>
      </p:sp>
    </p:spTree>
    <p:extLst>
      <p:ext uri="{BB962C8B-B14F-4D97-AF65-F5344CB8AC3E}">
        <p14:creationId xmlns:p14="http://schemas.microsoft.com/office/powerpoint/2010/main" val="13859028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7975" y="222250"/>
            <a:ext cx="8512175" cy="685800"/>
          </a:xfrm>
        </p:spPr>
        <p:txBody>
          <a:bodyPr/>
          <a:lstStyle/>
          <a:p>
            <a:r>
              <a:rPr lang="en-US" altLang="zh-TW" sz="3200" smtClean="0"/>
              <a:t>UPnP Logics</a:t>
            </a:r>
          </a:p>
        </p:txBody>
      </p:sp>
      <p:sp>
        <p:nvSpPr>
          <p:cNvPr id="232451" name="Oval 3"/>
          <p:cNvSpPr>
            <a:spLocks noChangeArrowheads="1"/>
          </p:cNvSpPr>
          <p:nvPr/>
        </p:nvSpPr>
        <p:spPr bwMode="auto">
          <a:xfrm>
            <a:off x="1835150" y="1223963"/>
            <a:ext cx="5761038" cy="4176712"/>
          </a:xfrm>
          <a:prstGeom prst="ellipse">
            <a:avLst/>
          </a:prstGeom>
          <a:solidFill>
            <a:srgbClr val="CCFF99"/>
          </a:solidFill>
          <a:ln w="38100">
            <a:noFill/>
            <a:round/>
            <a:headEnd/>
            <a:tailEnd/>
          </a:ln>
          <a:effectLst/>
        </p:spPr>
        <p:txBody>
          <a:bodyPr wrap="none" anchor="ctr"/>
          <a:lstStyle/>
          <a:p>
            <a:pPr>
              <a:defRPr/>
            </a:pPr>
            <a:endParaRPr lang="zh-TW" altLang="en-US">
              <a:solidFill>
                <a:prstClr val="black"/>
              </a:solidFill>
              <a:effectLst>
                <a:outerShdw blurRad="38100" dist="38100" dir="2700000" algn="tl">
                  <a:srgbClr val="000000"/>
                </a:outerShdw>
              </a:effectLst>
              <a:cs typeface="+mn-cs"/>
            </a:endParaRPr>
          </a:p>
        </p:txBody>
      </p:sp>
      <p:pic>
        <p:nvPicPr>
          <p:cNvPr id="70660" name="Picture 4" descr="Tablet P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4319588"/>
            <a:ext cx="1223963" cy="1023937"/>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pic>
      <p:sp>
        <p:nvSpPr>
          <p:cNvPr id="70661" name="Rectangle 5"/>
          <p:cNvSpPr>
            <a:spLocks noChangeArrowheads="1"/>
          </p:cNvSpPr>
          <p:nvPr/>
        </p:nvSpPr>
        <p:spPr bwMode="auto">
          <a:xfrm>
            <a:off x="250825" y="5327650"/>
            <a:ext cx="24066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30000"/>
              </a:spcBef>
              <a:buFontTx/>
              <a:buNone/>
            </a:pPr>
            <a:r>
              <a:rPr lang="en-US" altLang="zh-TW" sz="1600">
                <a:solidFill>
                  <a:srgbClr val="000000"/>
                </a:solidFill>
                <a:latin typeface="Arial" panose="020B0604020202020204" pitchFamily="34" charset="0"/>
                <a:ea typeface="文鼎中黑" pitchFamily="49" charset="-120"/>
              </a:rPr>
              <a:t>Ultra-Mobile PC (UMPC)</a:t>
            </a:r>
          </a:p>
          <a:p>
            <a:pPr eaLnBrk="1" hangingPunct="1">
              <a:spcBef>
                <a:spcPct val="30000"/>
              </a:spcBef>
              <a:buFontTx/>
              <a:buNone/>
            </a:pPr>
            <a:r>
              <a:rPr lang="en-US" altLang="zh-TW" sz="1600" b="1">
                <a:solidFill>
                  <a:srgbClr val="0000FF"/>
                </a:solidFill>
                <a:latin typeface="Arial" panose="020B0604020202020204" pitchFamily="34" charset="0"/>
                <a:ea typeface="文鼎中黑" pitchFamily="49" charset="-120"/>
              </a:rPr>
              <a:t>Control point</a:t>
            </a:r>
          </a:p>
        </p:txBody>
      </p:sp>
      <p:pic>
        <p:nvPicPr>
          <p:cNvPr id="70662" name="Picture 6" descr="PC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366838"/>
            <a:ext cx="1225550" cy="1125537"/>
          </a:xfrm>
          <a:prstGeom prst="rect">
            <a:avLst/>
          </a:prstGeom>
          <a:noFill/>
          <a:ln w="9525">
            <a:solidFill>
              <a:srgbClr val="DDDDDD"/>
            </a:solidFill>
            <a:miter lim="800000"/>
            <a:headEnd/>
            <a:tailEnd/>
          </a:ln>
          <a:extLst>
            <a:ext uri="{909E8E84-426E-40DD-AFC4-6F175D3DCCD1}">
              <a14:hiddenFill xmlns:a14="http://schemas.microsoft.com/office/drawing/2010/main">
                <a:solidFill>
                  <a:srgbClr val="FFFFFF"/>
                </a:solidFill>
              </a14:hiddenFill>
            </a:ext>
          </a:extLst>
        </p:spPr>
      </p:pic>
      <p:sp>
        <p:nvSpPr>
          <p:cNvPr id="70663" name="Rectangle 7"/>
          <p:cNvSpPr>
            <a:spLocks noChangeArrowheads="1"/>
          </p:cNvSpPr>
          <p:nvPr/>
        </p:nvSpPr>
        <p:spPr bwMode="auto">
          <a:xfrm>
            <a:off x="781050" y="1052513"/>
            <a:ext cx="8382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30000"/>
              </a:spcBef>
              <a:buFontTx/>
              <a:buNone/>
            </a:pPr>
            <a:r>
              <a:rPr lang="en-US" altLang="zh-TW" sz="1600" b="1">
                <a:solidFill>
                  <a:srgbClr val="0000FF"/>
                </a:solidFill>
                <a:latin typeface="Arial" panose="020B0604020202020204" pitchFamily="34" charset="0"/>
                <a:ea typeface="文鼎中黑" pitchFamily="49" charset="-120"/>
              </a:rPr>
              <a:t>Device</a:t>
            </a:r>
          </a:p>
          <a:p>
            <a:pPr eaLnBrk="1" hangingPunct="1">
              <a:spcBef>
                <a:spcPct val="30000"/>
              </a:spcBef>
              <a:buFontTx/>
              <a:buNone/>
            </a:pPr>
            <a:r>
              <a:rPr lang="en-US" altLang="zh-TW" sz="1600">
                <a:solidFill>
                  <a:srgbClr val="000000"/>
                </a:solidFill>
                <a:latin typeface="Arial" panose="020B0604020202020204" pitchFamily="34" charset="0"/>
                <a:ea typeface="文鼎中黑" pitchFamily="49" charset="-120"/>
              </a:rPr>
              <a:t>PC</a:t>
            </a:r>
          </a:p>
        </p:txBody>
      </p:sp>
      <p:pic>
        <p:nvPicPr>
          <p:cNvPr id="70664" name="Picture 8" descr="dsl-300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2975" y="3529013"/>
            <a:ext cx="5603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Rectangle 9"/>
          <p:cNvSpPr>
            <a:spLocks noChangeArrowheads="1"/>
          </p:cNvSpPr>
          <p:nvPr/>
        </p:nvSpPr>
        <p:spPr bwMode="auto">
          <a:xfrm>
            <a:off x="1331913" y="3671888"/>
            <a:ext cx="1223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30000"/>
              </a:spcBef>
              <a:buFontTx/>
              <a:buNone/>
            </a:pPr>
            <a:r>
              <a:rPr lang="en-US" altLang="zh-TW" sz="1600">
                <a:solidFill>
                  <a:srgbClr val="000000"/>
                </a:solidFill>
                <a:latin typeface="Arial" panose="020B0604020202020204" pitchFamily="34" charset="0"/>
                <a:ea typeface="文鼎中黑" pitchFamily="49" charset="-120"/>
              </a:rPr>
              <a:t>AP router</a:t>
            </a:r>
          </a:p>
        </p:txBody>
      </p:sp>
      <p:grpSp>
        <p:nvGrpSpPr>
          <p:cNvPr id="2" name="Group 10"/>
          <p:cNvGrpSpPr>
            <a:grpSpLocks/>
          </p:cNvGrpSpPr>
          <p:nvPr/>
        </p:nvGrpSpPr>
        <p:grpSpPr bwMode="auto">
          <a:xfrm>
            <a:off x="34925" y="1751013"/>
            <a:ext cx="6842125" cy="3409950"/>
            <a:chOff x="22" y="1313"/>
            <a:chExt cx="4310" cy="2148"/>
          </a:xfrm>
        </p:grpSpPr>
        <p:sp>
          <p:nvSpPr>
            <p:cNvPr id="70690" name="Rectangle 11"/>
            <p:cNvSpPr>
              <a:spLocks noChangeArrowheads="1"/>
            </p:cNvSpPr>
            <p:nvPr/>
          </p:nvSpPr>
          <p:spPr bwMode="auto">
            <a:xfrm>
              <a:off x="1384" y="1888"/>
              <a:ext cx="29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0) PC get an IP addr. 192.168.10.1 from DHCP server</a:t>
              </a:r>
            </a:p>
          </p:txBody>
        </p:sp>
        <p:sp>
          <p:nvSpPr>
            <p:cNvPr id="70691" name="Rectangle 12"/>
            <p:cNvSpPr>
              <a:spLocks noChangeArrowheads="1"/>
            </p:cNvSpPr>
            <p:nvPr/>
          </p:nvSpPr>
          <p:spPr bwMode="auto">
            <a:xfrm>
              <a:off x="158" y="1313"/>
              <a:ext cx="95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a:solidFill>
                    <a:srgbClr val="000000"/>
                  </a:solidFill>
                  <a:latin typeface="Arial" panose="020B0604020202020204" pitchFamily="34" charset="0"/>
                  <a:ea typeface="文鼎中黑" pitchFamily="49" charset="-120"/>
                </a:rPr>
                <a:t>192.168.10.1</a:t>
              </a:r>
            </a:p>
          </p:txBody>
        </p:sp>
        <p:sp>
          <p:nvSpPr>
            <p:cNvPr id="70692" name="Rectangle 13"/>
            <p:cNvSpPr>
              <a:spLocks noChangeArrowheads="1"/>
            </p:cNvSpPr>
            <p:nvPr/>
          </p:nvSpPr>
          <p:spPr bwMode="auto">
            <a:xfrm>
              <a:off x="22" y="3249"/>
              <a:ext cx="9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a:solidFill>
                    <a:srgbClr val="000000"/>
                  </a:solidFill>
                  <a:latin typeface="Arial" panose="020B0604020202020204" pitchFamily="34" charset="0"/>
                  <a:ea typeface="文鼎中黑" pitchFamily="49" charset="-120"/>
                </a:rPr>
                <a:t>192.168.10.2</a:t>
              </a:r>
            </a:p>
          </p:txBody>
        </p:sp>
        <p:sp>
          <p:nvSpPr>
            <p:cNvPr id="70693" name="Line 14"/>
            <p:cNvSpPr>
              <a:spLocks noChangeShapeType="1"/>
            </p:cNvSpPr>
            <p:nvPr/>
          </p:nvSpPr>
          <p:spPr bwMode="auto">
            <a:xfrm flipH="1">
              <a:off x="1474" y="2614"/>
              <a:ext cx="90" cy="499"/>
            </a:xfrm>
            <a:prstGeom prst="line">
              <a:avLst/>
            </a:prstGeom>
            <a:noFill/>
            <a:ln w="9525">
              <a:solidFill>
                <a:srgbClr val="3333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0694" name="Rectangle 15"/>
            <p:cNvSpPr>
              <a:spLocks noChangeArrowheads="1"/>
            </p:cNvSpPr>
            <p:nvPr/>
          </p:nvSpPr>
          <p:spPr bwMode="auto">
            <a:xfrm>
              <a:off x="1338" y="2750"/>
              <a:ext cx="26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0) get an IP addr. 192.168.10.2</a:t>
              </a:r>
            </a:p>
          </p:txBody>
        </p:sp>
        <p:sp>
          <p:nvSpPr>
            <p:cNvPr id="70695" name="Line 16"/>
            <p:cNvSpPr>
              <a:spLocks noChangeShapeType="1"/>
            </p:cNvSpPr>
            <p:nvPr/>
          </p:nvSpPr>
          <p:spPr bwMode="auto">
            <a:xfrm>
              <a:off x="1610" y="1706"/>
              <a:ext cx="0" cy="409"/>
            </a:xfrm>
            <a:prstGeom prst="line">
              <a:avLst/>
            </a:prstGeom>
            <a:noFill/>
            <a:ln w="9525">
              <a:solidFill>
                <a:srgbClr val="3333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3" name="Group 17"/>
          <p:cNvGrpSpPr>
            <a:grpSpLocks/>
          </p:cNvGrpSpPr>
          <p:nvPr/>
        </p:nvGrpSpPr>
        <p:grpSpPr bwMode="auto">
          <a:xfrm>
            <a:off x="2555875" y="2071688"/>
            <a:ext cx="6015038" cy="2536825"/>
            <a:chOff x="1610" y="1570"/>
            <a:chExt cx="3789" cy="1598"/>
          </a:xfrm>
        </p:grpSpPr>
        <p:grpSp>
          <p:nvGrpSpPr>
            <p:cNvPr id="70684" name="Group 18"/>
            <p:cNvGrpSpPr>
              <a:grpSpLocks/>
            </p:cNvGrpSpPr>
            <p:nvPr/>
          </p:nvGrpSpPr>
          <p:grpSpPr bwMode="auto">
            <a:xfrm>
              <a:off x="1701" y="1570"/>
              <a:ext cx="408" cy="318"/>
              <a:chOff x="2608" y="663"/>
              <a:chExt cx="408" cy="318"/>
            </a:xfrm>
          </p:grpSpPr>
          <p:sp>
            <p:nvSpPr>
              <p:cNvPr id="70687" name="Line 19"/>
              <p:cNvSpPr>
                <a:spLocks noChangeShapeType="1"/>
              </p:cNvSpPr>
              <p:nvPr/>
            </p:nvSpPr>
            <p:spPr bwMode="auto">
              <a:xfrm>
                <a:off x="2608" y="663"/>
                <a:ext cx="408" cy="91"/>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0688" name="Line 20"/>
              <p:cNvSpPr>
                <a:spLocks noChangeShapeType="1"/>
              </p:cNvSpPr>
              <p:nvPr/>
            </p:nvSpPr>
            <p:spPr bwMode="auto">
              <a:xfrm>
                <a:off x="2653" y="709"/>
                <a:ext cx="363" cy="181"/>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0689" name="Line 21"/>
              <p:cNvSpPr>
                <a:spLocks noChangeShapeType="1"/>
              </p:cNvSpPr>
              <p:nvPr/>
            </p:nvSpPr>
            <p:spPr bwMode="auto">
              <a:xfrm>
                <a:off x="2744" y="799"/>
                <a:ext cx="136" cy="182"/>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70685" name="Rectangle 22"/>
            <p:cNvSpPr>
              <a:spLocks noChangeArrowheads="1"/>
            </p:cNvSpPr>
            <p:nvPr/>
          </p:nvSpPr>
          <p:spPr bwMode="auto">
            <a:xfrm>
              <a:off x="2064" y="1661"/>
              <a:ext cx="333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1) PC device sends SSDP messages for device advertisement onto 239.255.255.250:1900 (a multicasting address).</a:t>
              </a:r>
              <a:endParaRPr lang="en-US" altLang="zh-TW" sz="2400">
                <a:solidFill>
                  <a:srgbClr val="3A0E66"/>
                </a:solidFill>
                <a:latin typeface="Minion" pitchFamily="2" charset="0"/>
                <a:ea typeface="文鼎中黑" pitchFamily="49" charset="-120"/>
              </a:endParaRPr>
            </a:p>
          </p:txBody>
        </p:sp>
        <p:sp>
          <p:nvSpPr>
            <p:cNvPr id="70686" name="Rectangle 23"/>
            <p:cNvSpPr>
              <a:spLocks noChangeArrowheads="1"/>
            </p:cNvSpPr>
            <p:nvPr/>
          </p:nvSpPr>
          <p:spPr bwMode="auto">
            <a:xfrm>
              <a:off x="1610" y="2976"/>
              <a:ext cx="36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1) CP receives PC’s device advertisement from 239.255.255.250:1900.</a:t>
              </a:r>
              <a:endParaRPr lang="en-US" altLang="zh-TW" sz="2400">
                <a:solidFill>
                  <a:srgbClr val="000000"/>
                </a:solidFill>
                <a:latin typeface="Minion" pitchFamily="2" charset="0"/>
                <a:ea typeface="文鼎中黑" pitchFamily="49" charset="-120"/>
              </a:endParaRPr>
            </a:p>
          </p:txBody>
        </p:sp>
      </p:grpSp>
      <p:grpSp>
        <p:nvGrpSpPr>
          <p:cNvPr id="5" name="Group 24"/>
          <p:cNvGrpSpPr>
            <a:grpSpLocks/>
          </p:cNvGrpSpPr>
          <p:nvPr/>
        </p:nvGrpSpPr>
        <p:grpSpPr bwMode="auto">
          <a:xfrm>
            <a:off x="393700" y="2519363"/>
            <a:ext cx="2017713" cy="1800225"/>
            <a:chOff x="249" y="1797"/>
            <a:chExt cx="1271" cy="1134"/>
          </a:xfrm>
        </p:grpSpPr>
        <p:sp>
          <p:nvSpPr>
            <p:cNvPr id="70682" name="Rectangle 25"/>
            <p:cNvSpPr>
              <a:spLocks noChangeArrowheads="1"/>
            </p:cNvSpPr>
            <p:nvPr/>
          </p:nvSpPr>
          <p:spPr bwMode="auto">
            <a:xfrm>
              <a:off x="249" y="2069"/>
              <a:ext cx="127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3) CP sends SOAP actions messages to control PC.</a:t>
              </a:r>
              <a:endParaRPr lang="en-US" altLang="zh-TW" sz="2400">
                <a:solidFill>
                  <a:srgbClr val="000000"/>
                </a:solidFill>
                <a:latin typeface="Minion" pitchFamily="2" charset="0"/>
                <a:ea typeface="文鼎中黑" pitchFamily="49" charset="-120"/>
              </a:endParaRPr>
            </a:p>
          </p:txBody>
        </p:sp>
        <p:sp>
          <p:nvSpPr>
            <p:cNvPr id="70683" name="Line 26"/>
            <p:cNvSpPr>
              <a:spLocks noChangeShapeType="1"/>
            </p:cNvSpPr>
            <p:nvPr/>
          </p:nvSpPr>
          <p:spPr bwMode="auto">
            <a:xfrm>
              <a:off x="1338" y="1797"/>
              <a:ext cx="1" cy="1134"/>
            </a:xfrm>
            <a:prstGeom prst="line">
              <a:avLst/>
            </a:prstGeom>
            <a:noFill/>
            <a:ln w="9525">
              <a:solidFill>
                <a:srgbClr val="3333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6" name="Group 27"/>
          <p:cNvGrpSpPr>
            <a:grpSpLocks/>
          </p:cNvGrpSpPr>
          <p:nvPr/>
        </p:nvGrpSpPr>
        <p:grpSpPr bwMode="auto">
          <a:xfrm>
            <a:off x="2271713" y="1870075"/>
            <a:ext cx="6045200" cy="3025775"/>
            <a:chOff x="1431" y="1388"/>
            <a:chExt cx="3808" cy="1906"/>
          </a:xfrm>
        </p:grpSpPr>
        <p:sp>
          <p:nvSpPr>
            <p:cNvPr id="70679" name="Rectangle 28"/>
            <p:cNvSpPr>
              <a:spLocks noChangeArrowheads="1"/>
            </p:cNvSpPr>
            <p:nvPr/>
          </p:nvSpPr>
          <p:spPr bwMode="auto">
            <a:xfrm>
              <a:off x="2109" y="2467"/>
              <a:ext cx="31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2) CP accesses PC’s device and service descriptions.</a:t>
              </a:r>
              <a:endParaRPr lang="en-US" altLang="zh-TW" sz="2400">
                <a:solidFill>
                  <a:srgbClr val="000000"/>
                </a:solidFill>
                <a:latin typeface="Minion" pitchFamily="2" charset="0"/>
                <a:ea typeface="文鼎中黑" pitchFamily="49" charset="-120"/>
              </a:endParaRPr>
            </a:p>
          </p:txBody>
        </p:sp>
        <p:sp>
          <p:nvSpPr>
            <p:cNvPr id="70680" name="Rectangle 29"/>
            <p:cNvSpPr>
              <a:spLocks noChangeArrowheads="1"/>
            </p:cNvSpPr>
            <p:nvPr/>
          </p:nvSpPr>
          <p:spPr bwMode="auto">
            <a:xfrm>
              <a:off x="2109" y="2285"/>
              <a:ext cx="217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2) PC responds XML descriptions to CP.</a:t>
              </a:r>
              <a:endParaRPr lang="en-US" altLang="zh-TW" sz="2400">
                <a:solidFill>
                  <a:srgbClr val="000000"/>
                </a:solidFill>
                <a:latin typeface="Minion" pitchFamily="2" charset="0"/>
                <a:ea typeface="文鼎中黑" pitchFamily="49" charset="-120"/>
              </a:endParaRPr>
            </a:p>
          </p:txBody>
        </p:sp>
        <p:sp>
          <p:nvSpPr>
            <p:cNvPr id="70681" name="Freeform 30"/>
            <p:cNvSpPr>
              <a:spLocks/>
            </p:cNvSpPr>
            <p:nvPr/>
          </p:nvSpPr>
          <p:spPr bwMode="auto">
            <a:xfrm rot="-452383">
              <a:off x="1431" y="1388"/>
              <a:ext cx="1179" cy="1906"/>
            </a:xfrm>
            <a:custGeom>
              <a:avLst/>
              <a:gdLst>
                <a:gd name="T0" fmla="*/ 2147483647 w 491"/>
                <a:gd name="T1" fmla="*/ 0 h 1361"/>
                <a:gd name="T2" fmla="*/ 2147483647 w 491"/>
                <a:gd name="T3" fmla="*/ 910191 h 1361"/>
                <a:gd name="T4" fmla="*/ 0 w 491"/>
                <a:gd name="T5" fmla="*/ 1604767 h 1361"/>
                <a:gd name="T6" fmla="*/ 0 60000 65536"/>
                <a:gd name="T7" fmla="*/ 0 60000 65536"/>
                <a:gd name="T8" fmla="*/ 0 60000 65536"/>
              </a:gdLst>
              <a:ahLst/>
              <a:cxnLst>
                <a:cxn ang="T6">
                  <a:pos x="T0" y="T1"/>
                </a:cxn>
                <a:cxn ang="T7">
                  <a:pos x="T2" y="T3"/>
                </a:cxn>
                <a:cxn ang="T8">
                  <a:pos x="T4" y="T5"/>
                </a:cxn>
              </a:cxnLst>
              <a:rect l="0" t="0" r="r" b="b"/>
              <a:pathLst>
                <a:path w="491" h="1361">
                  <a:moveTo>
                    <a:pt x="226" y="0"/>
                  </a:moveTo>
                  <a:cubicBezTo>
                    <a:pt x="358" y="272"/>
                    <a:pt x="491" y="545"/>
                    <a:pt x="453" y="772"/>
                  </a:cubicBezTo>
                  <a:cubicBezTo>
                    <a:pt x="415" y="999"/>
                    <a:pt x="75" y="1263"/>
                    <a:pt x="0" y="1361"/>
                  </a:cubicBezTo>
                </a:path>
              </a:pathLst>
            </a:custGeom>
            <a:noFill/>
            <a:ln w="9525">
              <a:solidFill>
                <a:srgbClr val="0000FF"/>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TW" altLang="en-US"/>
            </a:p>
          </p:txBody>
        </p:sp>
      </p:grpSp>
      <p:grpSp>
        <p:nvGrpSpPr>
          <p:cNvPr id="7" name="Group 31"/>
          <p:cNvGrpSpPr>
            <a:grpSpLocks/>
          </p:cNvGrpSpPr>
          <p:nvPr/>
        </p:nvGrpSpPr>
        <p:grpSpPr bwMode="auto">
          <a:xfrm>
            <a:off x="2339975" y="1511300"/>
            <a:ext cx="6551613" cy="3617913"/>
            <a:chOff x="1474" y="1162"/>
            <a:chExt cx="4127" cy="2279"/>
          </a:xfrm>
        </p:grpSpPr>
        <p:sp>
          <p:nvSpPr>
            <p:cNvPr id="70676" name="Rectangle 32"/>
            <p:cNvSpPr>
              <a:spLocks noChangeArrowheads="1"/>
            </p:cNvSpPr>
            <p:nvPr/>
          </p:nvSpPr>
          <p:spPr bwMode="auto">
            <a:xfrm>
              <a:off x="1882" y="3249"/>
              <a:ext cx="367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4) CP subscribes to PC’s services.</a:t>
              </a:r>
              <a:endParaRPr lang="en-US" altLang="zh-TW" sz="2400">
                <a:solidFill>
                  <a:srgbClr val="000000"/>
                </a:solidFill>
                <a:latin typeface="Minion" pitchFamily="2" charset="0"/>
                <a:ea typeface="文鼎中黑" pitchFamily="49" charset="-120"/>
              </a:endParaRPr>
            </a:p>
          </p:txBody>
        </p:sp>
        <p:sp>
          <p:nvSpPr>
            <p:cNvPr id="70677" name="Freeform 33"/>
            <p:cNvSpPr>
              <a:spLocks/>
            </p:cNvSpPr>
            <p:nvPr/>
          </p:nvSpPr>
          <p:spPr bwMode="auto">
            <a:xfrm>
              <a:off x="1474" y="1253"/>
              <a:ext cx="2313" cy="2177"/>
            </a:xfrm>
            <a:custGeom>
              <a:avLst/>
              <a:gdLst>
                <a:gd name="T0" fmla="*/ 371780 w 1626"/>
                <a:gd name="T1" fmla="*/ 0 h 2177"/>
                <a:gd name="T2" fmla="*/ 2600118 w 1626"/>
                <a:gd name="T3" fmla="*/ 1088 h 2177"/>
                <a:gd name="T4" fmla="*/ 0 w 1626"/>
                <a:gd name="T5" fmla="*/ 2177 h 2177"/>
                <a:gd name="T6" fmla="*/ 0 60000 65536"/>
                <a:gd name="T7" fmla="*/ 0 60000 65536"/>
                <a:gd name="T8" fmla="*/ 0 60000 65536"/>
              </a:gdLst>
              <a:ahLst/>
              <a:cxnLst>
                <a:cxn ang="T6">
                  <a:pos x="T0" y="T1"/>
                </a:cxn>
                <a:cxn ang="T7">
                  <a:pos x="T2" y="T3"/>
                </a:cxn>
                <a:cxn ang="T8">
                  <a:pos x="T4" y="T5"/>
                </a:cxn>
              </a:cxnLst>
              <a:rect l="0" t="0" r="r" b="b"/>
              <a:pathLst>
                <a:path w="1626" h="2177">
                  <a:moveTo>
                    <a:pt x="227" y="0"/>
                  </a:moveTo>
                  <a:cubicBezTo>
                    <a:pt x="926" y="362"/>
                    <a:pt x="1626" y="725"/>
                    <a:pt x="1588" y="1088"/>
                  </a:cubicBezTo>
                  <a:cubicBezTo>
                    <a:pt x="1550" y="1451"/>
                    <a:pt x="265" y="1995"/>
                    <a:pt x="0" y="2177"/>
                  </a:cubicBezTo>
                </a:path>
              </a:pathLst>
            </a:custGeom>
            <a:noFill/>
            <a:ln w="9525">
              <a:solidFill>
                <a:srgbClr val="0000FF"/>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70678" name="Rectangle 34"/>
            <p:cNvSpPr>
              <a:spLocks noChangeArrowheads="1"/>
            </p:cNvSpPr>
            <p:nvPr/>
          </p:nvSpPr>
          <p:spPr bwMode="auto">
            <a:xfrm>
              <a:off x="1927" y="1162"/>
              <a:ext cx="367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solidFill>
                    <a:srgbClr val="000000"/>
                  </a:solidFill>
                  <a:latin typeface="Arial" panose="020B0604020202020204" pitchFamily="34" charset="0"/>
                  <a:ea typeface="文鼎中黑" pitchFamily="49" charset="-120"/>
                </a:rPr>
                <a:t>4) PC responds subscription-UUID to CP. </a:t>
              </a:r>
              <a:br>
                <a:rPr lang="en-US" altLang="zh-TW" sz="1400">
                  <a:solidFill>
                    <a:srgbClr val="000000"/>
                  </a:solidFill>
                  <a:latin typeface="Arial" panose="020B0604020202020204" pitchFamily="34" charset="0"/>
                  <a:ea typeface="文鼎中黑" pitchFamily="49" charset="-120"/>
                </a:rPr>
              </a:br>
              <a:r>
                <a:rPr lang="en-US" altLang="zh-TW" sz="1400">
                  <a:solidFill>
                    <a:srgbClr val="000000"/>
                  </a:solidFill>
                  <a:latin typeface="Arial" panose="020B0604020202020204" pitchFamily="34" charset="0"/>
                  <a:ea typeface="文鼎中黑" pitchFamily="49" charset="-120"/>
                </a:rPr>
                <a:t>4) PC informs CP of GENA events (to notify changes of service states).</a:t>
              </a:r>
              <a:endParaRPr lang="en-US" altLang="zh-TW" sz="2400">
                <a:solidFill>
                  <a:srgbClr val="000000"/>
                </a:solidFill>
                <a:latin typeface="Minion" pitchFamily="2" charset="0"/>
                <a:ea typeface="文鼎中黑" pitchFamily="49" charset="-120"/>
              </a:endParaRPr>
            </a:p>
          </p:txBody>
        </p:sp>
      </p:grpSp>
      <p:pic>
        <p:nvPicPr>
          <p:cNvPr id="70671" name="Picture 35" descr="BenQ_MH_P51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5497513"/>
            <a:ext cx="57467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Picture 36" descr="BenQ DV30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620713"/>
            <a:ext cx="13684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85" name="Picture 37" descr="All"/>
          <p:cNvPicPr>
            <a:picLocks noChangeAspect="1" noChangeArrowheads="1"/>
          </p:cNvPicPr>
          <p:nvPr/>
        </p:nvPicPr>
        <p:blipFill>
          <a:blip r:embed="rId8">
            <a:extLst>
              <a:ext uri="{28A0092B-C50C-407E-A947-70E740481C1C}">
                <a14:useLocalDpi xmlns:a14="http://schemas.microsoft.com/office/drawing/2010/main" val="0"/>
              </a:ext>
            </a:extLst>
          </a:blip>
          <a:srcRect l="74213" t="24458" r="844" b="56412"/>
          <a:stretch>
            <a:fillRect/>
          </a:stretch>
        </p:blipFill>
        <p:spPr bwMode="auto">
          <a:xfrm>
            <a:off x="6156325" y="4608513"/>
            <a:ext cx="2576513"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86" name="Picture 38" descr="All"/>
          <p:cNvPicPr>
            <a:picLocks noChangeAspect="1" noChangeArrowheads="1"/>
          </p:cNvPicPr>
          <p:nvPr/>
        </p:nvPicPr>
        <p:blipFill>
          <a:blip r:embed="rId8">
            <a:extLst>
              <a:ext uri="{28A0092B-C50C-407E-A947-70E740481C1C}">
                <a14:useLocalDpi xmlns:a14="http://schemas.microsoft.com/office/drawing/2010/main" val="0"/>
              </a:ext>
            </a:extLst>
          </a:blip>
          <a:srcRect l="64572" t="4988" r="29539" b="72162"/>
          <a:stretch>
            <a:fillRect/>
          </a:stretch>
        </p:blipFill>
        <p:spPr bwMode="auto">
          <a:xfrm>
            <a:off x="4465638" y="5537200"/>
            <a:ext cx="409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7DBF2DD-EA8C-4ED2-9184-5F9E9A4514E2}" type="slidenum">
              <a:rPr lang="zh-TW" altLang="en-US">
                <a:solidFill>
                  <a:srgbClr val="898989"/>
                </a:solidFill>
                <a:latin typeface="Calibri" panose="020F0502020204030204" pitchFamily="34" charset="0"/>
              </a:rPr>
              <a:pPr eaLnBrk="1" hangingPunct="1"/>
              <a:t>69</a:t>
            </a:fld>
            <a:endParaRPr lang="zh-TW"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3218721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24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2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181935"/>
            <a:ext cx="5987684" cy="3639343"/>
          </a:xfrm>
        </p:spPr>
      </p:pic>
      <p:sp>
        <p:nvSpPr>
          <p:cNvPr id="2" name="標題 1"/>
          <p:cNvSpPr>
            <a:spLocks noGrp="1"/>
          </p:cNvSpPr>
          <p:nvPr>
            <p:ph type="title"/>
          </p:nvPr>
        </p:nvSpPr>
        <p:spPr/>
        <p:txBody>
          <a:bodyPr>
            <a:normAutofit/>
          </a:bodyPr>
          <a:lstStyle/>
          <a:p>
            <a:r>
              <a:rPr lang="en-US" altLang="zh-TW" sz="4000" dirty="0"/>
              <a:t>M2M SOA-based integration</a:t>
            </a:r>
            <a:endParaRPr lang="zh-TW" altLang="en-US" sz="4000" dirty="0"/>
          </a:p>
        </p:txBody>
      </p:sp>
      <p:pic>
        <p:nvPicPr>
          <p:cNvPr id="10" name="內容版面配置區 13"/>
          <p:cNvPicPr>
            <a:picLocks noChangeAspect="1"/>
          </p:cNvPicPr>
          <p:nvPr/>
        </p:nvPicPr>
        <p:blipFill rotWithShape="1">
          <a:blip r:embed="rId4">
            <a:extLst>
              <a:ext uri="{28A0092B-C50C-407E-A947-70E740481C1C}">
                <a14:useLocalDpi xmlns:a14="http://schemas.microsoft.com/office/drawing/2010/main" val="0"/>
              </a:ext>
            </a:extLst>
          </a:blip>
          <a:srcRect r="74049"/>
          <a:stretch/>
        </p:blipFill>
        <p:spPr>
          <a:xfrm>
            <a:off x="6602584" y="2306472"/>
            <a:ext cx="1569816" cy="3549668"/>
          </a:xfrm>
          <a:prstGeom prst="rect">
            <a:avLst/>
          </a:prstGeom>
        </p:spPr>
      </p:pic>
      <p:sp>
        <p:nvSpPr>
          <p:cNvPr id="3" name="投影片編號版面配置區 2"/>
          <p:cNvSpPr>
            <a:spLocks noGrp="1"/>
          </p:cNvSpPr>
          <p:nvPr>
            <p:ph type="sldNum" sz="quarter" idx="4"/>
          </p:nvPr>
        </p:nvSpPr>
        <p:spPr/>
        <p:txBody>
          <a:bodyPr/>
          <a:lstStyle/>
          <a:p>
            <a:fld id="{BC71E80C-9635-473D-9F26-B779060F2DD3}" type="slidenum">
              <a:rPr lang="zh-TW" altLang="en-US" smtClean="0"/>
              <a:t>7</a:t>
            </a:fld>
            <a:endParaRPr lang="zh-TW" altLang="en-US"/>
          </a:p>
        </p:txBody>
      </p:sp>
      <p:sp>
        <p:nvSpPr>
          <p:cNvPr id="5" name="文字方塊 4"/>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
        <p:nvSpPr>
          <p:cNvPr id="6" name="文字方塊 5"/>
          <p:cNvSpPr txBox="1"/>
          <p:nvPr/>
        </p:nvSpPr>
        <p:spPr>
          <a:xfrm>
            <a:off x="4212119" y="1374038"/>
            <a:ext cx="4834721" cy="954107"/>
          </a:xfrm>
          <a:prstGeom prst="rect">
            <a:avLst/>
          </a:prstGeom>
          <a:noFill/>
        </p:spPr>
        <p:txBody>
          <a:bodyPr wrap="none" rtlCol="0">
            <a:spAutoFit/>
          </a:bodyPr>
          <a:lstStyle/>
          <a:p>
            <a:r>
              <a:rPr lang="en-US" altLang="zh-TW" sz="1400" dirty="0"/>
              <a:t>DPWS</a:t>
            </a:r>
            <a:r>
              <a:rPr lang="en-US" altLang="zh-TW" sz="1400" dirty="0" smtClean="0"/>
              <a:t>:     Devices </a:t>
            </a:r>
            <a:r>
              <a:rPr lang="en-US" altLang="zh-TW" sz="1400" dirty="0"/>
              <a:t>Profile for Web Services</a:t>
            </a:r>
            <a:endParaRPr lang="en-US" altLang="zh-TW" sz="1400" dirty="0" smtClean="0"/>
          </a:p>
          <a:p>
            <a:r>
              <a:rPr lang="en-US" altLang="zh-TW" sz="1400" dirty="0">
                <a:solidFill>
                  <a:srgbClr val="FF0000"/>
                </a:solidFill>
              </a:rPr>
              <a:t>OPC-UA</a:t>
            </a:r>
            <a:r>
              <a:rPr lang="en-US" altLang="zh-TW" sz="1400" dirty="0" smtClean="0">
                <a:solidFill>
                  <a:srgbClr val="FF0000"/>
                </a:solidFill>
              </a:rPr>
              <a:t>:  </a:t>
            </a:r>
            <a:r>
              <a:rPr lang="en-US" altLang="zh-TW" sz="1400" dirty="0">
                <a:solidFill>
                  <a:srgbClr val="FF0000"/>
                </a:solidFill>
              </a:rPr>
              <a:t>Open Platform Communications </a:t>
            </a:r>
            <a:r>
              <a:rPr lang="en-US" altLang="zh-TW" sz="1400" dirty="0" smtClean="0">
                <a:solidFill>
                  <a:srgbClr val="FF0000"/>
                </a:solidFill>
              </a:rPr>
              <a:t>– Unified Architecture</a:t>
            </a:r>
          </a:p>
          <a:p>
            <a:r>
              <a:rPr lang="en-US" altLang="zh-TW" sz="1400" dirty="0" smtClean="0"/>
              <a:t>REST:        Representational </a:t>
            </a:r>
            <a:r>
              <a:rPr lang="en-US" altLang="zh-TW" sz="1400" dirty="0"/>
              <a:t>State </a:t>
            </a:r>
            <a:r>
              <a:rPr lang="en-US" altLang="zh-TW" sz="1400" dirty="0" smtClean="0"/>
              <a:t>Transfer based </a:t>
            </a:r>
            <a:r>
              <a:rPr lang="en-US" altLang="zh-TW" sz="1400" dirty="0"/>
              <a:t>on a stateless, </a:t>
            </a:r>
            <a:endParaRPr lang="en-US" altLang="zh-TW" sz="1400" dirty="0" smtClean="0"/>
          </a:p>
          <a:p>
            <a:r>
              <a:rPr lang="en-US" altLang="zh-TW" sz="1400" dirty="0"/>
              <a:t> </a:t>
            </a:r>
            <a:r>
              <a:rPr lang="en-US" altLang="zh-TW" sz="1400" dirty="0" smtClean="0"/>
              <a:t>                 client-server</a:t>
            </a:r>
            <a:r>
              <a:rPr lang="en-US" altLang="zh-TW" sz="1400" dirty="0"/>
              <a:t>, cacheable communications protocol </a:t>
            </a:r>
            <a:endParaRPr lang="zh-TW" altLang="en-US" sz="1400" dirty="0"/>
          </a:p>
        </p:txBody>
      </p:sp>
    </p:spTree>
    <p:extLst>
      <p:ext uri="{BB962C8B-B14F-4D97-AF65-F5344CB8AC3E}">
        <p14:creationId xmlns:p14="http://schemas.microsoft.com/office/powerpoint/2010/main" val="4177853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normAutofit fontScale="90000"/>
          </a:bodyPr>
          <a:lstStyle/>
          <a:p>
            <a:r>
              <a:rPr lang="en-US" altLang="zh-TW" smtClean="0">
                <a:cs typeface="Times New Roman" panose="02020603050405020304" pitchFamily="18" charset="0"/>
              </a:rPr>
              <a:t>UPnP Service Profiles: UPnP Device Categories</a:t>
            </a:r>
            <a:endParaRPr lang="en-US" altLang="en-US" smtClean="0">
              <a:ea typeface="新細明體" panose="02020500000000000000" pitchFamily="18" charset="-120"/>
            </a:endParaRP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A96DDFA-81AD-4975-A768-0F3A13B16FAB}" type="slidenum">
              <a:rPr lang="zh-TW" altLang="en-US">
                <a:solidFill>
                  <a:srgbClr val="10253F"/>
                </a:solidFill>
                <a:latin typeface="Calibri" panose="020F0502020204030204" pitchFamily="34" charset="0"/>
              </a:rPr>
              <a:pPr eaLnBrk="1" hangingPunct="1"/>
              <a:t>70</a:t>
            </a:fld>
            <a:endParaRPr lang="zh-TW" altLang="en-US">
              <a:solidFill>
                <a:srgbClr val="10253F"/>
              </a:solidFill>
              <a:latin typeface="Calibri" panose="020F0502020204030204" pitchFamily="34" charset="0"/>
            </a:endParaRPr>
          </a:p>
        </p:txBody>
      </p:sp>
      <p:sp>
        <p:nvSpPr>
          <p:cNvPr id="71684" name="Rectangle 3"/>
          <p:cNvSpPr>
            <a:spLocks noGrp="1" noChangeArrowheads="1"/>
          </p:cNvSpPr>
          <p:nvPr>
            <p:ph sz="half" idx="1"/>
          </p:nvPr>
        </p:nvSpPr>
        <p:spPr>
          <a:xfrm>
            <a:off x="304800" y="1628775"/>
            <a:ext cx="4454525" cy="4767263"/>
          </a:xfrm>
        </p:spPr>
        <p:txBody>
          <a:bodyPr/>
          <a:lstStyle/>
          <a:p>
            <a:r>
              <a:rPr lang="en-US" altLang="zh-TW" sz="1800" b="1" smtClean="0">
                <a:solidFill>
                  <a:schemeClr val="accent2"/>
                </a:solidFill>
                <a:cs typeface="Times New Roman" panose="02020603050405020304" pitchFamily="18" charset="0"/>
              </a:rPr>
              <a:t>Audio/Video </a:t>
            </a:r>
          </a:p>
          <a:p>
            <a:pPr lvl="1"/>
            <a:r>
              <a:rPr lang="en-US" altLang="zh-TW" sz="1600" b="1" smtClean="0">
                <a:solidFill>
                  <a:schemeClr val="accent2"/>
                </a:solidFill>
                <a:cs typeface="Times New Roman" panose="02020603050405020304" pitchFamily="18" charset="0"/>
              </a:rPr>
              <a:t>MediaServer V2.0 &amp; MediaRenderer V2.0 </a:t>
            </a:r>
          </a:p>
          <a:p>
            <a:pPr lvl="1"/>
            <a:r>
              <a:rPr lang="en-US" altLang="zh-TW" sz="1600" b="1" smtClean="0">
                <a:solidFill>
                  <a:schemeClr val="accent2"/>
                </a:solidFill>
                <a:cs typeface="Times New Roman" panose="02020603050405020304" pitchFamily="18" charset="0"/>
              </a:rPr>
              <a:t>MediaServer V1.0 &amp; MediaRenderer V1.0</a:t>
            </a:r>
            <a:r>
              <a:rPr lang="en-US" altLang="zh-TW" sz="1600" smtClean="0">
                <a:cs typeface="Times New Roman" panose="02020603050405020304" pitchFamily="18" charset="0"/>
              </a:rPr>
              <a:t> </a:t>
            </a:r>
          </a:p>
          <a:p>
            <a:r>
              <a:rPr lang="en-US" altLang="zh-TW" sz="1800" b="1" smtClean="0">
                <a:solidFill>
                  <a:schemeClr val="accent2"/>
                </a:solidFill>
                <a:cs typeface="Times New Roman" panose="02020603050405020304" pitchFamily="18" charset="0"/>
              </a:rPr>
              <a:t>Basic </a:t>
            </a:r>
          </a:p>
          <a:p>
            <a:pPr lvl="1"/>
            <a:r>
              <a:rPr lang="en-US" altLang="zh-TW" sz="1600" smtClean="0">
                <a:solidFill>
                  <a:schemeClr val="accent2"/>
                </a:solidFill>
                <a:cs typeface="Times New Roman" panose="02020603050405020304" pitchFamily="18" charset="0"/>
              </a:rPr>
              <a:t>Basic Device V1.0 </a:t>
            </a:r>
          </a:p>
          <a:p>
            <a:r>
              <a:rPr lang="en-US" altLang="zh-TW" sz="1800" b="1" smtClean="0">
                <a:cs typeface="Times New Roman" panose="02020603050405020304" pitchFamily="18" charset="0"/>
              </a:rPr>
              <a:t>Home Automation </a:t>
            </a:r>
          </a:p>
          <a:p>
            <a:pPr lvl="1"/>
            <a:r>
              <a:rPr lang="en-US" altLang="zh-TW" sz="1600" smtClean="0">
                <a:cs typeface="Times New Roman" panose="02020603050405020304" pitchFamily="18" charset="0"/>
              </a:rPr>
              <a:t>Digital Security Camera V1.0 </a:t>
            </a:r>
          </a:p>
          <a:p>
            <a:pPr lvl="1"/>
            <a:r>
              <a:rPr lang="en-US" altLang="zh-TW" sz="1600" smtClean="0">
                <a:cs typeface="Times New Roman" panose="02020603050405020304" pitchFamily="18" charset="0"/>
              </a:rPr>
              <a:t>HVAC V1.0 </a:t>
            </a:r>
          </a:p>
          <a:p>
            <a:pPr lvl="1"/>
            <a:r>
              <a:rPr lang="en-US" altLang="zh-TW" sz="1600" smtClean="0">
                <a:cs typeface="Times New Roman" panose="02020603050405020304" pitchFamily="18" charset="0"/>
              </a:rPr>
              <a:t>Lighting Controls V1.0 </a:t>
            </a:r>
          </a:p>
          <a:p>
            <a:r>
              <a:rPr lang="en-US" altLang="zh-TW" sz="1800" b="1" smtClean="0">
                <a:cs typeface="Times New Roman" panose="02020603050405020304" pitchFamily="18" charset="0"/>
              </a:rPr>
              <a:t>Networking</a:t>
            </a:r>
            <a:r>
              <a:rPr lang="en-US" altLang="zh-TW" sz="1800" smtClean="0">
                <a:cs typeface="Times New Roman" panose="02020603050405020304" pitchFamily="18" charset="0"/>
              </a:rPr>
              <a:t> </a:t>
            </a:r>
          </a:p>
          <a:p>
            <a:pPr lvl="1"/>
            <a:r>
              <a:rPr lang="en-US" altLang="zh-TW" sz="1600" smtClean="0">
                <a:cs typeface="Times New Roman" panose="02020603050405020304" pitchFamily="18" charset="0"/>
              </a:rPr>
              <a:t>Internet Gateway V1.0 </a:t>
            </a:r>
          </a:p>
          <a:p>
            <a:pPr lvl="1"/>
            <a:r>
              <a:rPr lang="en-US" altLang="zh-TW" sz="1600" smtClean="0">
                <a:cs typeface="Times New Roman" panose="02020603050405020304" pitchFamily="18" charset="0"/>
              </a:rPr>
              <a:t>WLAN Access Point V1.0 </a:t>
            </a:r>
          </a:p>
          <a:p>
            <a:r>
              <a:rPr lang="en-US" altLang="zh-TW" sz="1800" b="1" smtClean="0">
                <a:cs typeface="Times New Roman" panose="02020603050405020304" pitchFamily="18" charset="0"/>
              </a:rPr>
              <a:t>Printer </a:t>
            </a:r>
          </a:p>
          <a:p>
            <a:pPr lvl="1"/>
            <a:r>
              <a:rPr lang="en-US" altLang="zh-TW" sz="1600" smtClean="0">
                <a:cs typeface="Times New Roman" panose="02020603050405020304" pitchFamily="18" charset="0"/>
              </a:rPr>
              <a:t>Printer Enhanced V1.0 </a:t>
            </a:r>
          </a:p>
          <a:p>
            <a:pPr lvl="1"/>
            <a:r>
              <a:rPr lang="en-US" altLang="zh-TW" sz="1600" smtClean="0">
                <a:cs typeface="Times New Roman" panose="02020603050405020304" pitchFamily="18" charset="0"/>
              </a:rPr>
              <a:t>Printer Basic V1.0   </a:t>
            </a:r>
          </a:p>
        </p:txBody>
      </p:sp>
      <p:sp>
        <p:nvSpPr>
          <p:cNvPr id="71685" name="Rectangle 4"/>
          <p:cNvSpPr txBox="1">
            <a:spLocks noChangeArrowheads="1"/>
          </p:cNvSpPr>
          <p:nvPr/>
        </p:nvSpPr>
        <p:spPr bwMode="auto">
          <a:xfrm>
            <a:off x="4932363" y="1628775"/>
            <a:ext cx="390525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r>
              <a:rPr lang="en-US" altLang="zh-TW" sz="1800" b="1">
                <a:solidFill>
                  <a:srgbClr val="000000"/>
                </a:solidFill>
                <a:cs typeface="Times New Roman" panose="02020603050405020304" pitchFamily="18" charset="0"/>
              </a:rPr>
              <a:t>Remoting </a:t>
            </a:r>
          </a:p>
          <a:p>
            <a:pPr lvl="1"/>
            <a:r>
              <a:rPr lang="en-US" altLang="zh-TW" sz="1600">
                <a:solidFill>
                  <a:srgbClr val="000000"/>
                </a:solidFill>
                <a:cs typeface="Times New Roman" panose="02020603050405020304" pitchFamily="18" charset="0"/>
              </a:rPr>
              <a:t>Remote UI Client V1.0 &amp;  Remote UI Server V1.0 </a:t>
            </a:r>
          </a:p>
          <a:p>
            <a:r>
              <a:rPr lang="en-US" altLang="zh-TW" sz="1800" b="1">
                <a:solidFill>
                  <a:srgbClr val="000000"/>
                </a:solidFill>
                <a:cs typeface="Times New Roman" panose="02020603050405020304" pitchFamily="18" charset="0"/>
              </a:rPr>
              <a:t>Scanner</a:t>
            </a:r>
            <a:r>
              <a:rPr lang="en-US" altLang="zh-TW" sz="1800">
                <a:solidFill>
                  <a:srgbClr val="000000"/>
                </a:solidFill>
                <a:cs typeface="Times New Roman" panose="02020603050405020304" pitchFamily="18" charset="0"/>
              </a:rPr>
              <a:t> </a:t>
            </a:r>
          </a:p>
          <a:p>
            <a:pPr lvl="1"/>
            <a:r>
              <a:rPr lang="en-US" altLang="zh-TW" sz="1600">
                <a:solidFill>
                  <a:srgbClr val="000000"/>
                </a:solidFill>
                <a:cs typeface="Times New Roman" panose="02020603050405020304" pitchFamily="18" charset="0"/>
              </a:rPr>
              <a:t>Scanner V1.0 </a:t>
            </a:r>
          </a:p>
          <a:p>
            <a:endParaRPr lang="en-US" altLang="zh-TW" sz="1800" b="1">
              <a:solidFill>
                <a:srgbClr val="000000"/>
              </a:solidFill>
              <a:cs typeface="Times New Roman" panose="02020603050405020304" pitchFamily="18" charset="0"/>
            </a:endParaRPr>
          </a:p>
          <a:p>
            <a:r>
              <a:rPr lang="en-US" altLang="zh-TW" sz="1800" b="1">
                <a:solidFill>
                  <a:srgbClr val="000000"/>
                </a:solidFill>
                <a:cs typeface="Times New Roman" panose="02020603050405020304" pitchFamily="18" charset="0"/>
              </a:rPr>
              <a:t>Add-on Services</a:t>
            </a:r>
            <a:endParaRPr lang="en-US" altLang="zh-TW" sz="1800">
              <a:solidFill>
                <a:srgbClr val="000000"/>
              </a:solidFill>
              <a:cs typeface="Times New Roman" panose="02020603050405020304" pitchFamily="18" charset="0"/>
            </a:endParaRPr>
          </a:p>
          <a:p>
            <a:pPr lvl="1"/>
            <a:r>
              <a:rPr lang="en-US" altLang="zh-TW" sz="1600">
                <a:solidFill>
                  <a:srgbClr val="000000"/>
                </a:solidFill>
                <a:cs typeface="Times New Roman" panose="02020603050405020304" pitchFamily="18" charset="0"/>
              </a:rPr>
              <a:t>Device Security V1.0</a:t>
            </a:r>
            <a:r>
              <a:rPr lang="en-US" altLang="zh-TW" sz="1800">
                <a:solidFill>
                  <a:srgbClr val="000000"/>
                </a:solidFill>
                <a:cs typeface="Times New Roman" panose="02020603050405020304" pitchFamily="18" charset="0"/>
              </a:rPr>
              <a:t> </a:t>
            </a:r>
            <a:r>
              <a:rPr lang="en-US" altLang="zh-TW" sz="1600">
                <a:solidFill>
                  <a:srgbClr val="000000"/>
                </a:solidFill>
                <a:cs typeface="Times New Roman" panose="02020603050405020304" pitchFamily="18" charset="0"/>
              </a:rPr>
              <a:t>&amp;</a:t>
            </a:r>
            <a:r>
              <a:rPr lang="en-US" altLang="zh-TW" sz="1800">
                <a:solidFill>
                  <a:srgbClr val="000000"/>
                </a:solidFill>
                <a:cs typeface="Times New Roman" panose="02020603050405020304" pitchFamily="18" charset="0"/>
              </a:rPr>
              <a:t> </a:t>
            </a:r>
            <a:r>
              <a:rPr lang="en-US" altLang="zh-TW" sz="1600">
                <a:solidFill>
                  <a:srgbClr val="000000"/>
                </a:solidFill>
                <a:cs typeface="Times New Roman" panose="02020603050405020304" pitchFamily="18" charset="0"/>
              </a:rPr>
              <a:t>Security Console V1.0 </a:t>
            </a:r>
          </a:p>
          <a:p>
            <a:pPr lvl="1"/>
            <a:r>
              <a:rPr lang="en-US" altLang="zh-TW" sz="1600">
                <a:solidFill>
                  <a:srgbClr val="000000"/>
                </a:solidFill>
                <a:cs typeface="Times New Roman" panose="02020603050405020304" pitchFamily="18" charset="0"/>
              </a:rPr>
              <a:t>Quality of Service V1.0 </a:t>
            </a:r>
          </a:p>
          <a:p>
            <a:pPr lvl="1"/>
            <a:r>
              <a:rPr lang="en-US" altLang="zh-TW" sz="1600">
                <a:solidFill>
                  <a:srgbClr val="000000"/>
                </a:solidFill>
                <a:cs typeface="Times New Roman" panose="02020603050405020304" pitchFamily="18" charset="0"/>
              </a:rPr>
              <a:t>Quality of Service V2.0 </a:t>
            </a:r>
          </a:p>
          <a:p>
            <a:pPr lvl="1"/>
            <a:r>
              <a:rPr lang="en-US" altLang="zh-TW" sz="1600">
                <a:solidFill>
                  <a:srgbClr val="000000"/>
                </a:solidFill>
                <a:cs typeface="Times New Roman" panose="02020603050405020304" pitchFamily="18" charset="0"/>
              </a:rPr>
              <a:t>Lower Power V1.0</a:t>
            </a:r>
          </a:p>
          <a:p>
            <a:endParaRPr lang="zh-TW" altLang="en-US" sz="1600">
              <a:solidFill>
                <a:srgbClr val="000000"/>
              </a:solidFill>
              <a:cs typeface="Times New Roman" panose="02020603050405020304" pitchFamily="18" charset="0"/>
            </a:endParaRPr>
          </a:p>
        </p:txBody>
      </p:sp>
      <p:pic>
        <p:nvPicPr>
          <p:cNvPr id="71686" name="Picture 5" descr="Skip Sub Navigation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963" y="2284413"/>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6"/>
          <p:cNvSpPr>
            <a:spLocks noChangeArrowheads="1"/>
          </p:cNvSpPr>
          <p:nvPr/>
        </p:nvSpPr>
        <p:spPr bwMode="auto">
          <a:xfrm>
            <a:off x="468313" y="53371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2000">
              <a:solidFill>
                <a:srgbClr val="000000"/>
              </a:solidFill>
              <a:cs typeface="Times New Roman" panose="02020603050405020304" pitchFamily="18" charset="0"/>
            </a:endParaRPr>
          </a:p>
        </p:txBody>
      </p:sp>
    </p:spTree>
    <p:extLst>
      <p:ext uri="{BB962C8B-B14F-4D97-AF65-F5344CB8AC3E}">
        <p14:creationId xmlns:p14="http://schemas.microsoft.com/office/powerpoint/2010/main" val="16182702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2313" y="2924175"/>
            <a:ext cx="7772400" cy="2844800"/>
          </a:xfrm>
        </p:spPr>
        <p:txBody>
          <a:bodyPr/>
          <a:lstStyle/>
          <a:p>
            <a:pPr>
              <a:defRPr/>
            </a:pPr>
            <a:r>
              <a:rPr lang="en-US" altLang="zh-TW" dirty="0" smtClean="0"/>
              <a:t>Case II: Home Gateway</a:t>
            </a:r>
            <a:endParaRPr lang="zh-TW" altLang="en-US" dirty="0"/>
          </a:p>
        </p:txBody>
      </p:sp>
    </p:spTree>
    <p:extLst>
      <p:ext uri="{BB962C8B-B14F-4D97-AF65-F5344CB8AC3E}">
        <p14:creationId xmlns:p14="http://schemas.microsoft.com/office/powerpoint/2010/main" val="37177664"/>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BenQ_Printer_CP-20 Printer"/>
          <p:cNvPicPr>
            <a:picLocks noChangeAspect="1" noChangeArrowheads="1"/>
          </p:cNvPicPr>
          <p:nvPr/>
        </p:nvPicPr>
        <p:blipFill>
          <a:blip r:embed="rId4">
            <a:extLst>
              <a:ext uri="{28A0092B-C50C-407E-A947-70E740481C1C}">
                <a14:useLocalDpi xmlns:a14="http://schemas.microsoft.com/office/drawing/2010/main" val="0"/>
              </a:ext>
            </a:extLst>
          </a:blip>
          <a:srcRect l="4962" t="5952" r="4961" b="10052"/>
          <a:stretch>
            <a:fillRect/>
          </a:stretch>
        </p:blipFill>
        <p:spPr bwMode="auto">
          <a:xfrm>
            <a:off x="7596188" y="3479800"/>
            <a:ext cx="12969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title"/>
          </p:nvPr>
        </p:nvSpPr>
        <p:spPr>
          <a:xfrm>
            <a:off x="0" y="274638"/>
            <a:ext cx="9144000" cy="654050"/>
          </a:xfrm>
        </p:spPr>
        <p:txBody>
          <a:bodyPr/>
          <a:lstStyle/>
          <a:p>
            <a:r>
              <a:rPr lang="en-US" altLang="zh-TW" sz="2800" b="1" smtClean="0"/>
              <a:t>The Role of Home Gateway for Broadband Network Access</a:t>
            </a:r>
          </a:p>
        </p:txBody>
      </p:sp>
      <p:sp>
        <p:nvSpPr>
          <p:cNvPr id="48" name="投影片編號版面配置區 47"/>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361112D-A1A9-4C90-9B50-22EC05FCD822}" type="slidenum">
              <a:rPr lang="en-US" altLang="zh-TW">
                <a:solidFill>
                  <a:srgbClr val="10253F"/>
                </a:solidFill>
                <a:latin typeface="Calibri" panose="020F0502020204030204" pitchFamily="34" charset="0"/>
              </a:rPr>
              <a:pPr eaLnBrk="1" hangingPunct="1"/>
              <a:t>72</a:t>
            </a:fld>
            <a:endParaRPr lang="en-US" altLang="zh-TW">
              <a:solidFill>
                <a:srgbClr val="10253F"/>
              </a:solidFill>
              <a:latin typeface="Calibri" panose="020F0502020204030204" pitchFamily="34" charset="0"/>
            </a:endParaRPr>
          </a:p>
        </p:txBody>
      </p:sp>
      <p:sp>
        <p:nvSpPr>
          <p:cNvPr id="73733" name="Text Box 4"/>
          <p:cNvSpPr txBox="1">
            <a:spLocks noChangeArrowheads="1"/>
          </p:cNvSpPr>
          <p:nvPr/>
        </p:nvSpPr>
        <p:spPr bwMode="auto">
          <a:xfrm>
            <a:off x="6732588" y="2544763"/>
            <a:ext cx="165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PC</a:t>
            </a:r>
          </a:p>
        </p:txBody>
      </p:sp>
      <p:grpSp>
        <p:nvGrpSpPr>
          <p:cNvPr id="73734" name="Group 5"/>
          <p:cNvGrpSpPr>
            <a:grpSpLocks/>
          </p:cNvGrpSpPr>
          <p:nvPr/>
        </p:nvGrpSpPr>
        <p:grpSpPr bwMode="auto">
          <a:xfrm>
            <a:off x="395288" y="2349500"/>
            <a:ext cx="8064500" cy="1995488"/>
            <a:chOff x="249" y="1627"/>
            <a:chExt cx="5080" cy="1257"/>
          </a:xfrm>
        </p:grpSpPr>
        <p:grpSp>
          <p:nvGrpSpPr>
            <p:cNvPr id="73768" name="Group 6"/>
            <p:cNvGrpSpPr>
              <a:grpSpLocks/>
            </p:cNvGrpSpPr>
            <p:nvPr/>
          </p:nvGrpSpPr>
          <p:grpSpPr bwMode="auto">
            <a:xfrm>
              <a:off x="4013" y="1865"/>
              <a:ext cx="1316" cy="1019"/>
              <a:chOff x="4331" y="2069"/>
              <a:chExt cx="1316" cy="1019"/>
            </a:xfrm>
          </p:grpSpPr>
          <p:pic>
            <p:nvPicPr>
              <p:cNvPr id="73776"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2" y="2251"/>
                <a:ext cx="466"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7" name="Picture 8" descr="dtp_610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31" y="2069"/>
                <a:ext cx="13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69" name="Picture 9" descr="C:\Documents and Settings\user\Local Settings\Temp\C.Lotus.Notes.Data\DSL-604G.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flipH="1">
              <a:off x="2472" y="2046"/>
              <a:ext cx="953"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3770" name="Object 10"/>
            <p:cNvGraphicFramePr>
              <a:graphicFrameLocks noChangeAspect="1"/>
            </p:cNvGraphicFramePr>
            <p:nvPr/>
          </p:nvGraphicFramePr>
          <p:xfrm>
            <a:off x="249" y="1715"/>
            <a:ext cx="1536" cy="1102"/>
          </p:xfrm>
          <a:graphic>
            <a:graphicData uri="http://schemas.openxmlformats.org/presentationml/2006/ole">
              <mc:AlternateContent xmlns:mc="http://schemas.openxmlformats.org/markup-compatibility/2006">
                <mc:Choice xmlns:v="urn:schemas-microsoft-com:vml" Requires="v">
                  <p:oleObj spid="_x0000_s3151" name="Visio" r:id="rId9" imgW="1834591" imgH="1402690" progId="Visio.Drawing.11">
                    <p:embed/>
                  </p:oleObj>
                </mc:Choice>
                <mc:Fallback>
                  <p:oleObj name="Visio" r:id="rId9" imgW="1834591" imgH="1402690"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 y="1715"/>
                          <a:ext cx="1536" cy="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71" name="Text Box 11"/>
            <p:cNvSpPr txBox="1">
              <a:spLocks noChangeArrowheads="1"/>
            </p:cNvSpPr>
            <p:nvPr/>
          </p:nvSpPr>
          <p:spPr bwMode="auto">
            <a:xfrm>
              <a:off x="612" y="2251"/>
              <a:ext cx="10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Internet</a:t>
              </a:r>
            </a:p>
          </p:txBody>
        </p:sp>
        <p:sp>
          <p:nvSpPr>
            <p:cNvPr id="73772" name="Text Box 12"/>
            <p:cNvSpPr txBox="1">
              <a:spLocks noChangeArrowheads="1"/>
            </p:cNvSpPr>
            <p:nvPr/>
          </p:nvSpPr>
          <p:spPr bwMode="auto">
            <a:xfrm>
              <a:off x="2426" y="1627"/>
              <a:ext cx="104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Broadband modem</a:t>
              </a:r>
            </a:p>
          </p:txBody>
        </p:sp>
        <p:sp>
          <p:nvSpPr>
            <p:cNvPr id="73773" name="Text Box 13"/>
            <p:cNvSpPr txBox="1">
              <a:spLocks noChangeArrowheads="1"/>
            </p:cNvSpPr>
            <p:nvPr/>
          </p:nvSpPr>
          <p:spPr bwMode="auto">
            <a:xfrm>
              <a:off x="4014" y="1661"/>
              <a:ext cx="10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endParaRPr kumimoji="1" lang="zh-TW" altLang="en-US" sz="2000">
                <a:solidFill>
                  <a:srgbClr val="3A0E66"/>
                </a:solidFill>
                <a:latin typeface="Arial" panose="020B0604020202020204" pitchFamily="34" charset="0"/>
                <a:ea typeface="文鼎中黑" pitchFamily="49" charset="-120"/>
              </a:endParaRPr>
            </a:p>
          </p:txBody>
        </p:sp>
        <p:sp>
          <p:nvSpPr>
            <p:cNvPr id="73774" name="Line 14"/>
            <p:cNvSpPr>
              <a:spLocks noChangeShapeType="1"/>
            </p:cNvSpPr>
            <p:nvPr/>
          </p:nvSpPr>
          <p:spPr bwMode="auto">
            <a:xfrm>
              <a:off x="1837" y="2387"/>
              <a:ext cx="589" cy="0"/>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sp>
          <p:nvSpPr>
            <p:cNvPr id="73775" name="Line 15"/>
            <p:cNvSpPr>
              <a:spLocks noChangeShapeType="1"/>
            </p:cNvSpPr>
            <p:nvPr/>
          </p:nvSpPr>
          <p:spPr bwMode="auto">
            <a:xfrm>
              <a:off x="3470" y="2387"/>
              <a:ext cx="589" cy="0"/>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grpSp>
      <p:pic>
        <p:nvPicPr>
          <p:cNvPr id="379920" name="Picture 16" descr="8100_03拷貝"/>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5963" y="3435350"/>
            <a:ext cx="13684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8"/>
          <p:cNvGrpSpPr>
            <a:grpSpLocks/>
          </p:cNvGrpSpPr>
          <p:nvPr/>
        </p:nvGrpSpPr>
        <p:grpSpPr bwMode="auto">
          <a:xfrm>
            <a:off x="4572000" y="692150"/>
            <a:ext cx="4000500" cy="2357438"/>
            <a:chOff x="2667" y="232"/>
            <a:chExt cx="2980" cy="1973"/>
          </a:xfrm>
        </p:grpSpPr>
        <p:grpSp>
          <p:nvGrpSpPr>
            <p:cNvPr id="73761" name="Group 19"/>
            <p:cNvGrpSpPr>
              <a:grpSpLocks/>
            </p:cNvGrpSpPr>
            <p:nvPr/>
          </p:nvGrpSpPr>
          <p:grpSpPr bwMode="auto">
            <a:xfrm>
              <a:off x="2667" y="232"/>
              <a:ext cx="2980" cy="1452"/>
              <a:chOff x="2667" y="232"/>
              <a:chExt cx="2980" cy="1452"/>
            </a:xfrm>
          </p:grpSpPr>
          <p:pic>
            <p:nvPicPr>
              <p:cNvPr id="73763"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0" y="232"/>
                <a:ext cx="1225"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4" name="Picture 21" descr="620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5" y="763"/>
                <a:ext cx="907"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5" name="Picture 22" descr="volpeentertainment-store_1730_621137"/>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6398" b="26250"/>
              <a:stretch>
                <a:fillRect/>
              </a:stretch>
            </p:blipFill>
            <p:spPr bwMode="auto">
              <a:xfrm>
                <a:off x="4286" y="1049"/>
                <a:ext cx="1361"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6" name="Picture 23" descr="DE3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43" y="1140"/>
                <a:ext cx="1134"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7" name="Text Box 24"/>
              <p:cNvSpPr txBox="1">
                <a:spLocks noChangeArrowheads="1"/>
              </p:cNvSpPr>
              <p:nvPr/>
            </p:nvSpPr>
            <p:spPr bwMode="auto">
              <a:xfrm>
                <a:off x="2667" y="471"/>
                <a:ext cx="1490"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Entertainment</a:t>
                </a:r>
              </a:p>
            </p:txBody>
          </p:sp>
        </p:grpSp>
        <p:sp>
          <p:nvSpPr>
            <p:cNvPr id="73762" name="Line 25"/>
            <p:cNvSpPr>
              <a:spLocks noChangeShapeType="1"/>
            </p:cNvSpPr>
            <p:nvPr/>
          </p:nvSpPr>
          <p:spPr bwMode="auto">
            <a:xfrm flipV="1">
              <a:off x="3515" y="1661"/>
              <a:ext cx="590" cy="544"/>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grpSp>
      <p:grpSp>
        <p:nvGrpSpPr>
          <p:cNvPr id="6" name="Group 26"/>
          <p:cNvGrpSpPr>
            <a:grpSpLocks/>
          </p:cNvGrpSpPr>
          <p:nvPr/>
        </p:nvGrpSpPr>
        <p:grpSpPr bwMode="auto">
          <a:xfrm>
            <a:off x="1547813" y="1031875"/>
            <a:ext cx="2519362" cy="2232025"/>
            <a:chOff x="975" y="799"/>
            <a:chExt cx="1587" cy="1406"/>
          </a:xfrm>
        </p:grpSpPr>
        <p:pic>
          <p:nvPicPr>
            <p:cNvPr id="73758" name="Picture 27" descr="DCS-1000W"/>
            <p:cNvPicPr>
              <a:picLocks noChangeAspect="1" noChangeArrowheads="1"/>
            </p:cNvPicPr>
            <p:nvPr/>
          </p:nvPicPr>
          <p:blipFill>
            <a:blip r:embed="rId16"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882" y="799"/>
              <a:ext cx="678"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9" name="Text Box 28"/>
            <p:cNvSpPr txBox="1">
              <a:spLocks noChangeArrowheads="1"/>
            </p:cNvSpPr>
            <p:nvPr/>
          </p:nvSpPr>
          <p:spPr bwMode="auto">
            <a:xfrm>
              <a:off x="975" y="1026"/>
              <a:ext cx="13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Security</a:t>
              </a:r>
            </a:p>
          </p:txBody>
        </p:sp>
        <p:sp>
          <p:nvSpPr>
            <p:cNvPr id="73760" name="Line 29"/>
            <p:cNvSpPr>
              <a:spLocks noChangeShapeType="1"/>
            </p:cNvSpPr>
            <p:nvPr/>
          </p:nvSpPr>
          <p:spPr bwMode="auto">
            <a:xfrm>
              <a:off x="2154" y="1525"/>
              <a:ext cx="408" cy="680"/>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grpSp>
      <p:grpSp>
        <p:nvGrpSpPr>
          <p:cNvPr id="7" name="Group 30"/>
          <p:cNvGrpSpPr>
            <a:grpSpLocks/>
          </p:cNvGrpSpPr>
          <p:nvPr/>
        </p:nvGrpSpPr>
        <p:grpSpPr bwMode="auto">
          <a:xfrm>
            <a:off x="0" y="3835400"/>
            <a:ext cx="4103688" cy="2233613"/>
            <a:chOff x="68" y="2568"/>
            <a:chExt cx="2585" cy="1407"/>
          </a:xfrm>
        </p:grpSpPr>
        <p:pic>
          <p:nvPicPr>
            <p:cNvPr id="73754" name="Picture 31" descr="DVC-2000"/>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0" y="3158"/>
              <a:ext cx="771"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5" name="Picture 32" descr="P50_01_RGB"/>
            <p:cNvPicPr>
              <a:picLocks noChangeAspect="1" noChangeArrowheads="1"/>
            </p:cNvPicPr>
            <p:nvPr/>
          </p:nvPicPr>
          <p:blipFill>
            <a:blip r:embed="rId18" cstate="print">
              <a:clrChange>
                <a:clrFrom>
                  <a:srgbClr val="FAF8F9"/>
                </a:clrFrom>
                <a:clrTo>
                  <a:srgbClr val="FAF8F9">
                    <a:alpha val="0"/>
                  </a:srgbClr>
                </a:clrTo>
              </a:clrChange>
              <a:extLst>
                <a:ext uri="{28A0092B-C50C-407E-A947-70E740481C1C}">
                  <a14:useLocalDpi xmlns:a14="http://schemas.microsoft.com/office/drawing/2010/main" val="0"/>
                </a:ext>
              </a:extLst>
            </a:blip>
            <a:srcRect/>
            <a:stretch>
              <a:fillRect/>
            </a:stretch>
          </p:blipFill>
          <p:spPr bwMode="auto">
            <a:xfrm>
              <a:off x="703" y="3249"/>
              <a:ext cx="296"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6" name="Text Box 33"/>
            <p:cNvSpPr txBox="1">
              <a:spLocks noChangeArrowheads="1"/>
            </p:cNvSpPr>
            <p:nvPr/>
          </p:nvSpPr>
          <p:spPr bwMode="auto">
            <a:xfrm>
              <a:off x="68" y="2931"/>
              <a:ext cx="17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Video service</a:t>
              </a:r>
            </a:p>
          </p:txBody>
        </p:sp>
        <p:sp>
          <p:nvSpPr>
            <p:cNvPr id="73757" name="Line 34"/>
            <p:cNvSpPr>
              <a:spLocks noChangeShapeType="1"/>
            </p:cNvSpPr>
            <p:nvPr/>
          </p:nvSpPr>
          <p:spPr bwMode="auto">
            <a:xfrm flipV="1">
              <a:off x="1565" y="2568"/>
              <a:ext cx="1088" cy="545"/>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grpSp>
      <p:grpSp>
        <p:nvGrpSpPr>
          <p:cNvPr id="8" name="Group 35"/>
          <p:cNvGrpSpPr>
            <a:grpSpLocks/>
          </p:cNvGrpSpPr>
          <p:nvPr/>
        </p:nvGrpSpPr>
        <p:grpSpPr bwMode="auto">
          <a:xfrm>
            <a:off x="5435600" y="3840163"/>
            <a:ext cx="2994025" cy="2343150"/>
            <a:chOff x="3424" y="2568"/>
            <a:chExt cx="1886" cy="1476"/>
          </a:xfrm>
        </p:grpSpPr>
        <p:grpSp>
          <p:nvGrpSpPr>
            <p:cNvPr id="73750" name="Group 36"/>
            <p:cNvGrpSpPr>
              <a:grpSpLocks/>
            </p:cNvGrpSpPr>
            <p:nvPr/>
          </p:nvGrpSpPr>
          <p:grpSpPr bwMode="auto">
            <a:xfrm>
              <a:off x="3995" y="3125"/>
              <a:ext cx="1315" cy="919"/>
              <a:chOff x="3995" y="3125"/>
              <a:chExt cx="1315" cy="919"/>
            </a:xfrm>
          </p:grpSpPr>
          <p:pic>
            <p:nvPicPr>
              <p:cNvPr id="73752" name="Picture 37" descr="PS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99" y="3330"/>
                <a:ext cx="714"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3" name="Text Box 38"/>
              <p:cNvSpPr txBox="1">
                <a:spLocks noChangeArrowheads="1"/>
              </p:cNvSpPr>
              <p:nvPr/>
            </p:nvSpPr>
            <p:spPr bwMode="auto">
              <a:xfrm>
                <a:off x="3995" y="3125"/>
                <a:ext cx="131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Gaming</a:t>
                </a:r>
              </a:p>
            </p:txBody>
          </p:sp>
        </p:grpSp>
        <p:sp>
          <p:nvSpPr>
            <p:cNvPr id="73751" name="Line 39"/>
            <p:cNvSpPr>
              <a:spLocks noChangeShapeType="1"/>
            </p:cNvSpPr>
            <p:nvPr/>
          </p:nvSpPr>
          <p:spPr bwMode="auto">
            <a:xfrm>
              <a:off x="3424" y="2568"/>
              <a:ext cx="862" cy="953"/>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grpSp>
      <p:sp>
        <p:nvSpPr>
          <p:cNvPr id="379951" name="AutoShape 47"/>
          <p:cNvSpPr>
            <a:spLocks noChangeArrowheads="1"/>
          </p:cNvSpPr>
          <p:nvPr/>
        </p:nvSpPr>
        <p:spPr bwMode="auto">
          <a:xfrm>
            <a:off x="3635375" y="2184400"/>
            <a:ext cx="2087563" cy="2087563"/>
          </a:xfrm>
          <a:prstGeom prst="irregularSeal1">
            <a:avLst/>
          </a:prstGeom>
          <a:solidFill>
            <a:srgbClr val="FF0000">
              <a:alpha val="80000"/>
            </a:srgbClr>
          </a:solidFill>
          <a:ln w="9525">
            <a:solidFill>
              <a:srgbClr val="FF0000"/>
            </a:solidFill>
            <a:miter lim="800000"/>
            <a:headEnd/>
            <a:tailEnd/>
          </a:ln>
          <a:effectLst/>
        </p:spPr>
        <p:txBody>
          <a:bodyPr wrap="none" anchor="ctr"/>
          <a:lstStyle/>
          <a:p>
            <a:pPr algn="ctr">
              <a:defRPr/>
            </a:pPr>
            <a:r>
              <a:rPr lang="en-US" altLang="zh-TW" sz="2400" b="1" dirty="0">
                <a:solidFill>
                  <a:srgbClr val="FFFF00"/>
                </a:solidFill>
                <a:effectLst>
                  <a:outerShdw blurRad="38100" dist="38100" dir="2700000" algn="tl">
                    <a:srgbClr val="000000"/>
                  </a:outerShdw>
                </a:effectLst>
                <a:latin typeface="Calibri"/>
                <a:ea typeface="文鼎中黑" pitchFamily="49" charset="-120"/>
                <a:cs typeface="+mn-cs"/>
              </a:rPr>
              <a:t>Home Gateway</a:t>
            </a:r>
          </a:p>
        </p:txBody>
      </p:sp>
      <p:grpSp>
        <p:nvGrpSpPr>
          <p:cNvPr id="50" name="群組 49"/>
          <p:cNvGrpSpPr>
            <a:grpSpLocks/>
          </p:cNvGrpSpPr>
          <p:nvPr/>
        </p:nvGrpSpPr>
        <p:grpSpPr bwMode="auto">
          <a:xfrm>
            <a:off x="2771775" y="3840163"/>
            <a:ext cx="3455988" cy="2360612"/>
            <a:chOff x="2771775" y="4076700"/>
            <a:chExt cx="3455988" cy="2360613"/>
          </a:xfrm>
        </p:grpSpPr>
        <p:grpSp>
          <p:nvGrpSpPr>
            <p:cNvPr id="73742" name="Group 40"/>
            <p:cNvGrpSpPr>
              <a:grpSpLocks/>
            </p:cNvGrpSpPr>
            <p:nvPr/>
          </p:nvGrpSpPr>
          <p:grpSpPr bwMode="auto">
            <a:xfrm>
              <a:off x="2771775" y="4076700"/>
              <a:ext cx="3455988" cy="2360613"/>
              <a:chOff x="1746" y="2568"/>
              <a:chExt cx="2177" cy="1487"/>
            </a:xfrm>
          </p:grpSpPr>
          <p:pic>
            <p:nvPicPr>
              <p:cNvPr id="73744" name="Picture 41" descr="iPod"/>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200" y="3249"/>
                <a:ext cx="38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42" descr="Canon powersho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7" y="3612"/>
                <a:ext cx="589"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43" descr="Joybee220+Speaker拷貝"/>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35" y="3158"/>
                <a:ext cx="726"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7" name="Text Box 44"/>
              <p:cNvSpPr txBox="1">
                <a:spLocks noChangeArrowheads="1"/>
              </p:cNvSpPr>
              <p:nvPr/>
            </p:nvSpPr>
            <p:spPr bwMode="auto">
              <a:xfrm>
                <a:off x="1746" y="2852"/>
                <a:ext cx="176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50000"/>
                  </a:spcBef>
                  <a:buFontTx/>
                  <a:buNone/>
                </a:pPr>
                <a:r>
                  <a:rPr kumimoji="1" lang="en-US" altLang="zh-TW" sz="2000">
                    <a:solidFill>
                      <a:srgbClr val="3A0E66"/>
                    </a:solidFill>
                    <a:latin typeface="Arial" panose="020B0604020202020204" pitchFamily="34" charset="0"/>
                    <a:ea typeface="文鼎中黑" pitchFamily="49" charset="-120"/>
                  </a:rPr>
                  <a:t>Personal Music Content</a:t>
                </a:r>
              </a:p>
            </p:txBody>
          </p:sp>
          <p:pic>
            <p:nvPicPr>
              <p:cNvPr id="73748" name="Picture 45" descr="saveontronics_1733_14431554"/>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 y="3296"/>
                <a:ext cx="771" cy="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9" name="Line 46"/>
              <p:cNvSpPr>
                <a:spLocks noChangeShapeType="1"/>
              </p:cNvSpPr>
              <p:nvPr/>
            </p:nvSpPr>
            <p:spPr bwMode="auto">
              <a:xfrm flipH="1" flipV="1">
                <a:off x="3334" y="2568"/>
                <a:ext cx="0" cy="545"/>
              </a:xfrm>
              <a:prstGeom prst="line">
                <a:avLst/>
              </a:prstGeom>
              <a:noFill/>
              <a:ln w="19050">
                <a:solidFill>
                  <a:schemeClr val="tx1"/>
                </a:solidFill>
                <a:round/>
                <a:headEnd type="arrow" w="lg" len="lg"/>
                <a:tailEnd type="arrow" w="lg" len="lg"/>
              </a:ln>
              <a:extLst>
                <a:ext uri="{909E8E84-426E-40DD-AFC4-6F175D3DCCD1}">
                  <a14:hiddenFill xmlns:a14="http://schemas.microsoft.com/office/drawing/2010/main">
                    <a:noFill/>
                  </a14:hiddenFill>
                </a:ext>
              </a:extLst>
            </p:spPr>
            <p:txBody>
              <a:bodyPr/>
              <a:lstStyle/>
              <a:p>
                <a:endParaRPr lang="zh-TW" altLang="en-US"/>
              </a:p>
            </p:txBody>
          </p:sp>
        </p:grpSp>
        <p:sp>
          <p:nvSpPr>
            <p:cNvPr id="49" name="矩形 48"/>
            <p:cNvSpPr/>
            <p:nvPr/>
          </p:nvSpPr>
          <p:spPr bwMode="auto">
            <a:xfrm>
              <a:off x="4714875" y="5500688"/>
              <a:ext cx="285750" cy="71438"/>
            </a:xfrm>
            <a:prstGeom prst="rect">
              <a:avLst/>
            </a:prstGeom>
            <a:solidFill>
              <a:schemeClr val="bg1">
                <a:lumMod val="65000"/>
              </a:schemeClr>
            </a:solidFill>
            <a:ln w="9525" cap="flat" cmpd="sng" algn="ctr">
              <a:noFill/>
              <a:prstDash val="solid"/>
              <a:round/>
              <a:headEnd type="none" w="med" len="med"/>
              <a:tailEnd type="none" w="med" len="med"/>
            </a:ln>
            <a:effectLst/>
          </p:spPr>
          <p:txBody>
            <a:bodyPr anchor="ctr"/>
            <a:lstStyle/>
            <a:p>
              <a:pPr eaLnBrk="0" hangingPunct="0">
                <a:defRPr/>
              </a:pPr>
              <a:endParaRPr lang="zh-TW" altLang="en-US" sz="3600">
                <a:solidFill>
                  <a:prstClr val="white"/>
                </a:solidFill>
                <a:effectLst>
                  <a:outerShdw blurRad="38100" dist="38100" dir="2700000" algn="tl">
                    <a:srgbClr val="000000">
                      <a:alpha val="43137"/>
                    </a:srgbClr>
                  </a:outerShdw>
                </a:effectLst>
                <a:latin typeface="Century Gothic" pitchFamily="34" charset="0"/>
                <a:cs typeface="+mn-cs"/>
              </a:endParaRPr>
            </a:p>
          </p:txBody>
        </p:sp>
      </p:grpSp>
    </p:spTree>
    <p:extLst>
      <p:ext uri="{BB962C8B-B14F-4D97-AF65-F5344CB8AC3E}">
        <p14:creationId xmlns:p14="http://schemas.microsoft.com/office/powerpoint/2010/main" val="366851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7992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7990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50"/>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79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5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a:xfrm>
            <a:off x="457200" y="274638"/>
            <a:ext cx="8229600" cy="1066800"/>
          </a:xfrm>
        </p:spPr>
        <p:txBody>
          <a:bodyPr/>
          <a:lstStyle/>
          <a:p>
            <a:r>
              <a:rPr lang="en-US" altLang="zh-TW" smtClean="0"/>
              <a:t>Home Gateway</a:t>
            </a:r>
            <a:endParaRPr lang="zh-TW" altLang="en-US" smtClean="0"/>
          </a:p>
        </p:txBody>
      </p:sp>
      <p:sp>
        <p:nvSpPr>
          <p:cNvPr id="74755" name="內容版面配置區 2"/>
          <p:cNvSpPr>
            <a:spLocks noGrp="1"/>
          </p:cNvSpPr>
          <p:nvPr>
            <p:ph idx="1"/>
          </p:nvPr>
        </p:nvSpPr>
        <p:spPr>
          <a:xfrm>
            <a:off x="304800" y="1196975"/>
            <a:ext cx="8624888" cy="5127625"/>
          </a:xfrm>
        </p:spPr>
        <p:txBody>
          <a:bodyPr/>
          <a:lstStyle/>
          <a:p>
            <a:r>
              <a:rPr lang="en-US" altLang="zh-TW" sz="2400" smtClean="0"/>
              <a:t>A device that </a:t>
            </a:r>
          </a:p>
          <a:p>
            <a:pPr lvl="1"/>
            <a:r>
              <a:rPr lang="en-US" altLang="zh-TW" sz="2000" smtClean="0"/>
              <a:t>offers broadband connectivity to the home, </a:t>
            </a:r>
          </a:p>
          <a:p>
            <a:pPr lvl="1"/>
            <a:r>
              <a:rPr lang="en-US" altLang="zh-TW" sz="2000" smtClean="0"/>
              <a:t>delivers services to home environments, and to different devices and interfaces that makes up home environments.</a:t>
            </a:r>
          </a:p>
          <a:p>
            <a:r>
              <a:rPr lang="en-US" altLang="zh-TW" sz="2400" smtClean="0"/>
              <a:t>Requirements</a:t>
            </a:r>
          </a:p>
          <a:p>
            <a:pPr lvl="1"/>
            <a:r>
              <a:rPr lang="en-US" altLang="zh-TW" sz="2000" smtClean="0"/>
              <a:t>Providing a remote management service to the home gateway, home networks and the devices beyond the home gateway in the customer environment.</a:t>
            </a:r>
          </a:p>
          <a:p>
            <a:pPr lvl="1"/>
            <a:r>
              <a:rPr lang="en-US" altLang="zh-TW" sz="2000" smtClean="0"/>
              <a:t>Allowing the right device or application to connect to the right service platform with the right service class (QoS).</a:t>
            </a:r>
          </a:p>
          <a:p>
            <a:pPr lvl="1"/>
            <a:r>
              <a:rPr lang="en-US" altLang="zh-TW" sz="2000" smtClean="0"/>
              <a:t>Recognizing and potentially uniting device capabilities.</a:t>
            </a:r>
          </a:p>
          <a:p>
            <a:pPr lvl="1"/>
            <a:r>
              <a:rPr lang="en-US" altLang="zh-TW" sz="2000" smtClean="0"/>
              <a:t>Playing a role in the home network to join device capabilities and offer customers a better “integrated home environment.”</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C86334D-9817-4A25-AA9A-B8E9FF126A9B}" type="slidenum">
              <a:rPr lang="en-US" altLang="zh-TW">
                <a:solidFill>
                  <a:srgbClr val="10253F"/>
                </a:solidFill>
                <a:latin typeface="Calibri" panose="020F0502020204030204" pitchFamily="34" charset="0"/>
              </a:rPr>
              <a:pPr eaLnBrk="1" hangingPunct="1"/>
              <a:t>73</a:t>
            </a:fld>
            <a:endParaRPr lang="en-US" altLang="zh-TW">
              <a:solidFill>
                <a:srgbClr val="10253F"/>
              </a:solidFill>
              <a:latin typeface="Calibri" panose="020F0502020204030204" pitchFamily="34" charset="0"/>
            </a:endParaRPr>
          </a:p>
        </p:txBody>
      </p:sp>
    </p:spTree>
    <p:extLst>
      <p:ext uri="{BB962C8B-B14F-4D97-AF65-F5344CB8AC3E}">
        <p14:creationId xmlns:p14="http://schemas.microsoft.com/office/powerpoint/2010/main" val="263788991"/>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pPr>
              <a:defRPr/>
            </a:pPr>
            <a:r>
              <a:rPr lang="en-US" altLang="zh-TW" sz="3600" dirty="0" smtClean="0">
                <a:latin typeface="+mn-lt"/>
                <a:cs typeface="Times New Roman" pitchFamily="18" charset="0"/>
              </a:rPr>
              <a:t>Crossover </a:t>
            </a:r>
            <a:r>
              <a:rPr lang="en-US" altLang="zh-TW" sz="3600" dirty="0" err="1" smtClean="0">
                <a:latin typeface="+mn-lt"/>
                <a:cs typeface="Times New Roman" pitchFamily="18" charset="0"/>
              </a:rPr>
              <a:t>Env</a:t>
            </a:r>
            <a:r>
              <a:rPr lang="en-US" altLang="zh-TW" sz="3600" dirty="0" smtClean="0">
                <a:latin typeface="+mn-lt"/>
                <a:cs typeface="Times New Roman" pitchFamily="18" charset="0"/>
              </a:rPr>
              <a:t>. for Services and Standards </a:t>
            </a:r>
            <a:endParaRPr lang="zh-TW" altLang="en-US" sz="3600" dirty="0" smtClean="0">
              <a:latin typeface="+mn-lt"/>
            </a:endParaRPr>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4F8E3AA-333D-40E3-A5C6-9A4AAACDC660}" type="slidenum">
              <a:rPr lang="zh-TW" altLang="en-US">
                <a:solidFill>
                  <a:srgbClr val="898989"/>
                </a:solidFill>
                <a:latin typeface="Calibri" panose="020F0502020204030204" pitchFamily="34" charset="0"/>
              </a:rPr>
              <a:pPr eaLnBrk="1" hangingPunct="1"/>
              <a:t>74</a:t>
            </a:fld>
            <a:endParaRPr lang="zh-TW" altLang="en-US">
              <a:solidFill>
                <a:srgbClr val="898989"/>
              </a:solidFill>
              <a:latin typeface="Calibri" panose="020F0502020204030204" pitchFamily="34" charset="0"/>
            </a:endParaRPr>
          </a:p>
        </p:txBody>
      </p:sp>
      <p:pic>
        <p:nvPicPr>
          <p:cNvPr id="757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611313"/>
            <a:ext cx="7416800"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545684"/>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pPr>
              <a:defRPr/>
            </a:pPr>
            <a:r>
              <a:rPr lang="en-US" altLang="zh-TW" sz="3600" dirty="0" smtClean="0">
                <a:latin typeface="+mn-lt"/>
                <a:cs typeface="Times New Roman" pitchFamily="18" charset="0"/>
              </a:rPr>
              <a:t>Crossover </a:t>
            </a:r>
            <a:r>
              <a:rPr lang="en-US" altLang="zh-TW" sz="3600" dirty="0" err="1" smtClean="0">
                <a:latin typeface="+mn-lt"/>
                <a:cs typeface="Times New Roman" pitchFamily="18" charset="0"/>
              </a:rPr>
              <a:t>Env</a:t>
            </a:r>
            <a:r>
              <a:rPr lang="en-US" altLang="zh-TW" sz="3600" dirty="0" smtClean="0">
                <a:latin typeface="+mn-lt"/>
                <a:cs typeface="Times New Roman" pitchFamily="18" charset="0"/>
              </a:rPr>
              <a:t>. for Services and Standards </a:t>
            </a:r>
            <a:endParaRPr lang="zh-TW" altLang="en-US" sz="3600" dirty="0" smtClean="0">
              <a:latin typeface="+mn-lt"/>
            </a:endParaRPr>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2984B8F-35C1-4161-9622-7838B18DD4A9}" type="slidenum">
              <a:rPr lang="zh-TW" altLang="en-US">
                <a:solidFill>
                  <a:srgbClr val="898989"/>
                </a:solidFill>
                <a:latin typeface="Calibri" panose="020F0502020204030204" pitchFamily="34" charset="0"/>
              </a:rPr>
              <a:pPr eaLnBrk="1" hangingPunct="1"/>
              <a:t>75</a:t>
            </a:fld>
            <a:endParaRPr lang="zh-TW" altLang="en-US">
              <a:solidFill>
                <a:srgbClr val="898989"/>
              </a:solidFill>
              <a:latin typeface="Calibri" panose="020F0502020204030204" pitchFamily="34" charset="0"/>
            </a:endParaRPr>
          </a:p>
        </p:txBody>
      </p:sp>
      <p:pic>
        <p:nvPicPr>
          <p:cNvPr id="768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7704137" cy="3983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279854"/>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pPr>
              <a:defRPr/>
            </a:pPr>
            <a:r>
              <a:rPr lang="en-US" altLang="zh-TW" sz="3600" dirty="0" smtClean="0">
                <a:latin typeface="+mn-lt"/>
                <a:cs typeface="Times New Roman" pitchFamily="18" charset="0"/>
              </a:rPr>
              <a:t>Crossover </a:t>
            </a:r>
            <a:r>
              <a:rPr lang="en-US" altLang="zh-TW" sz="3600" dirty="0" err="1" smtClean="0">
                <a:latin typeface="+mn-lt"/>
                <a:cs typeface="Times New Roman" pitchFamily="18" charset="0"/>
              </a:rPr>
              <a:t>Env</a:t>
            </a:r>
            <a:r>
              <a:rPr lang="en-US" altLang="zh-TW" sz="3600" dirty="0" smtClean="0">
                <a:latin typeface="+mn-lt"/>
                <a:cs typeface="Times New Roman" pitchFamily="18" charset="0"/>
              </a:rPr>
              <a:t>. for Services and Standards </a:t>
            </a:r>
            <a:endParaRPr lang="zh-TW" altLang="en-US" sz="3600" dirty="0" smtClean="0">
              <a:latin typeface="+mn-lt"/>
            </a:endParaRPr>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C303CBD-8562-4BED-B047-25DE9B7AB918}" type="slidenum">
              <a:rPr lang="zh-TW" altLang="en-US">
                <a:solidFill>
                  <a:srgbClr val="898989"/>
                </a:solidFill>
                <a:latin typeface="Calibri" panose="020F0502020204030204" pitchFamily="34" charset="0"/>
              </a:rPr>
              <a:pPr eaLnBrk="1" hangingPunct="1"/>
              <a:t>76</a:t>
            </a:fld>
            <a:endParaRPr lang="zh-TW" altLang="en-US">
              <a:solidFill>
                <a:srgbClr val="898989"/>
              </a:solidFill>
              <a:latin typeface="Calibri" panose="020F0502020204030204" pitchFamily="34" charset="0"/>
            </a:endParaRPr>
          </a:p>
        </p:txBody>
      </p:sp>
      <p:pic>
        <p:nvPicPr>
          <p:cNvPr id="778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7885112" cy="3816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755641"/>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322263"/>
            <a:ext cx="8315325"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F514E9B-019E-41A9-BAD7-900FB59C74B4}" type="slidenum">
              <a:rPr lang="en-US" altLang="zh-TW">
                <a:solidFill>
                  <a:srgbClr val="898989"/>
                </a:solidFill>
                <a:latin typeface="Calibri" panose="020F0502020204030204" pitchFamily="34" charset="0"/>
              </a:rPr>
              <a:pPr eaLnBrk="1" hangingPunct="1"/>
              <a:t>77</a:t>
            </a:fld>
            <a:endParaRPr lang="en-US" altLang="zh-TW">
              <a:solidFill>
                <a:srgbClr val="898989"/>
              </a:solidFill>
              <a:latin typeface="Calibri" panose="020F0502020204030204" pitchFamily="34" charset="0"/>
            </a:endParaRPr>
          </a:p>
        </p:txBody>
      </p:sp>
    </p:spTree>
    <p:extLst>
      <p:ext uri="{BB962C8B-B14F-4D97-AF65-F5344CB8AC3E}">
        <p14:creationId xmlns:p14="http://schemas.microsoft.com/office/powerpoint/2010/main" val="34482487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2313" y="2852738"/>
            <a:ext cx="7522096" cy="2916237"/>
          </a:xfrm>
        </p:spPr>
        <p:txBody>
          <a:bodyPr>
            <a:normAutofit/>
          </a:bodyPr>
          <a:lstStyle/>
          <a:p>
            <a:pPr>
              <a:defRPr/>
            </a:pPr>
            <a:r>
              <a:rPr lang="en-US" altLang="zh-TW" sz="3200" dirty="0" smtClean="0"/>
              <a:t>Backup Materials - </a:t>
            </a:r>
            <a:r>
              <a:rPr lang="en-US" altLang="zh-TW" sz="3200" dirty="0" err="1" smtClean="0"/>
              <a:t>OSGi</a:t>
            </a:r>
            <a:endParaRPr lang="zh-TW" altLang="en-US" sz="3200" dirty="0"/>
          </a:p>
        </p:txBody>
      </p:sp>
    </p:spTree>
    <p:extLst>
      <p:ext uri="{BB962C8B-B14F-4D97-AF65-F5344CB8AC3E}">
        <p14:creationId xmlns:p14="http://schemas.microsoft.com/office/powerpoint/2010/main" val="2831916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4"/>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4B449E6-2916-415E-9918-65914DAAE1E4}" type="slidenum">
              <a:rPr lang="en-US" altLang="zh-TW">
                <a:solidFill>
                  <a:srgbClr val="898989"/>
                </a:solidFill>
                <a:latin typeface="Calibri" panose="020F0502020204030204" pitchFamily="34" charset="0"/>
              </a:rPr>
              <a:pPr eaLnBrk="1" hangingPunct="1"/>
              <a:t>79</a:t>
            </a:fld>
            <a:endParaRPr lang="en-US" altLang="zh-TW">
              <a:solidFill>
                <a:srgbClr val="898989"/>
              </a:solidFill>
              <a:latin typeface="Calibri" panose="020F0502020204030204" pitchFamily="34" charset="0"/>
            </a:endParaRPr>
          </a:p>
        </p:txBody>
      </p:sp>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l="1199" r="3381" b="-4280"/>
          <a:stretch>
            <a:fillRect/>
          </a:stretch>
        </p:blipFill>
        <p:spPr bwMode="auto">
          <a:xfrm>
            <a:off x="1785938" y="1000125"/>
            <a:ext cx="7143750" cy="557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935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Non-service-enabled Device Integration</a:t>
            </a:r>
            <a:endParaRPr lang="zh-TW" altLang="en-US" sz="4000" dirty="0"/>
          </a:p>
        </p:txBody>
      </p:sp>
      <p:pic>
        <p:nvPicPr>
          <p:cNvPr id="18" name="圖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908" y="1700808"/>
            <a:ext cx="5341534" cy="4176464"/>
          </a:xfrm>
          <a:prstGeom prst="rect">
            <a:avLst/>
          </a:prstGeom>
        </p:spPr>
      </p:pic>
      <p:pic>
        <p:nvPicPr>
          <p:cNvPr id="19" name="內容版面配置區 13"/>
          <p:cNvPicPr>
            <a:picLocks noChangeAspect="1"/>
          </p:cNvPicPr>
          <p:nvPr/>
        </p:nvPicPr>
        <p:blipFill rotWithShape="1">
          <a:blip r:embed="rId4">
            <a:extLst>
              <a:ext uri="{28A0092B-C50C-407E-A947-70E740481C1C}">
                <a14:useLocalDpi xmlns:a14="http://schemas.microsoft.com/office/drawing/2010/main" val="0"/>
              </a:ext>
            </a:extLst>
          </a:blip>
          <a:srcRect r="74049"/>
          <a:stretch/>
        </p:blipFill>
        <p:spPr>
          <a:xfrm>
            <a:off x="6807442" y="1888938"/>
            <a:ext cx="1806829" cy="4085602"/>
          </a:xfrm>
          <a:prstGeom prst="rect">
            <a:avLst/>
          </a:prstGeom>
        </p:spPr>
      </p:pic>
      <p:sp>
        <p:nvSpPr>
          <p:cNvPr id="3" name="投影片編號版面配置區 2"/>
          <p:cNvSpPr>
            <a:spLocks noGrp="1"/>
          </p:cNvSpPr>
          <p:nvPr>
            <p:ph type="sldNum" sz="quarter" idx="4"/>
          </p:nvPr>
        </p:nvSpPr>
        <p:spPr/>
        <p:txBody>
          <a:bodyPr/>
          <a:lstStyle/>
          <a:p>
            <a:fld id="{BC71E80C-9635-473D-9F26-B779060F2DD3}" type="slidenum">
              <a:rPr lang="zh-TW" altLang="en-US" smtClean="0"/>
              <a:t>8</a:t>
            </a:fld>
            <a:endParaRPr lang="zh-TW" altLang="en-US"/>
          </a:p>
        </p:txBody>
      </p:sp>
      <p:sp>
        <p:nvSpPr>
          <p:cNvPr id="7" name="文字方塊 6"/>
          <p:cNvSpPr txBox="1"/>
          <p:nvPr/>
        </p:nvSpPr>
        <p:spPr>
          <a:xfrm>
            <a:off x="894535" y="6008708"/>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42107784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981075"/>
            <a:ext cx="85455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357188" y="188640"/>
            <a:ext cx="8229600" cy="936104"/>
          </a:xfrm>
        </p:spPr>
        <p:txBody>
          <a:bodyPr/>
          <a:lstStyle/>
          <a:p>
            <a:r>
              <a:rPr lang="en-US" altLang="zh-TW" sz="3200" dirty="0" err="1" smtClean="0">
                <a:latin typeface="Times New Roman" panose="02020603050405020304" pitchFamily="18" charset="0"/>
                <a:cs typeface="Times New Roman" panose="02020603050405020304" pitchFamily="18" charset="0"/>
              </a:rPr>
              <a:t>OSGi</a:t>
            </a:r>
            <a:r>
              <a:rPr lang="en-US" altLang="zh-TW" sz="3200" dirty="0" smtClean="0">
                <a:latin typeface="Times New Roman" panose="02020603050405020304" pitchFamily="18" charset="0"/>
                <a:cs typeface="Times New Roman" panose="02020603050405020304" pitchFamily="18" charset="0"/>
              </a:rPr>
              <a:t> Middleware</a:t>
            </a:r>
          </a:p>
        </p:txBody>
      </p:sp>
      <p:sp>
        <p:nvSpPr>
          <p:cNvPr id="4" name="投影片編號版面配置區 3"/>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D9042CD5-D929-4CD0-A88D-CD82CB1EEC5D}" type="slidenum">
              <a:rPr lang="en-US" altLang="zh-TW">
                <a:solidFill>
                  <a:srgbClr val="898989"/>
                </a:solidFill>
                <a:latin typeface="Times New Roman" panose="02020603050405020304" pitchFamily="18" charset="0"/>
                <a:cs typeface="Times New Roman" panose="02020603050405020304" pitchFamily="18" charset="0"/>
              </a:rPr>
              <a:pPr eaLnBrk="1" hangingPunct="1"/>
              <a:t>80</a:t>
            </a:fld>
            <a:endParaRPr lang="en-US" altLang="zh-TW">
              <a:solidFill>
                <a:srgbClr val="89898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768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3"/>
          <p:cNvSpPr>
            <a:spLocks noGrp="1"/>
          </p:cNvSpPr>
          <p:nvPr>
            <p:ph type="title"/>
          </p:nvPr>
        </p:nvSpPr>
        <p:spPr>
          <a:xfrm>
            <a:off x="457200" y="274638"/>
            <a:ext cx="8229600" cy="1066800"/>
          </a:xfrm>
        </p:spPr>
        <p:txBody>
          <a:bodyPr/>
          <a:lstStyle/>
          <a:p>
            <a:r>
              <a:rPr lang="en-US" altLang="zh-TW" smtClean="0"/>
              <a:t>OSGi Service-Oriented Framework</a:t>
            </a:r>
            <a:endParaRPr lang="zh-TW" altLang="en-US" smtClean="0"/>
          </a:p>
        </p:txBody>
      </p:sp>
      <p:sp>
        <p:nvSpPr>
          <p:cNvPr id="90115" name="內容版面配置區 4"/>
          <p:cNvSpPr>
            <a:spLocks noGrp="1"/>
          </p:cNvSpPr>
          <p:nvPr>
            <p:ph idx="1"/>
          </p:nvPr>
        </p:nvSpPr>
        <p:spPr>
          <a:xfrm>
            <a:off x="457200" y="1484313"/>
            <a:ext cx="8229600" cy="4641850"/>
          </a:xfrm>
        </p:spPr>
        <p:txBody>
          <a:bodyPr/>
          <a:lstStyle/>
          <a:p>
            <a:r>
              <a:rPr lang="en-US" altLang="zh-TW" sz="2400" smtClean="0"/>
              <a:t>Addressing a unified software market, …</a:t>
            </a:r>
          </a:p>
          <a:p>
            <a:pPr lvl="1"/>
            <a:r>
              <a:rPr lang="en-US" altLang="zh-TW" sz="2000" smtClean="0">
                <a:solidFill>
                  <a:srgbClr val="0070C0"/>
                </a:solidFill>
              </a:rPr>
              <a:t>Limited (binary) software portability problem</a:t>
            </a:r>
          </a:p>
          <a:p>
            <a:pPr marL="1144588" lvl="2" indent="-230188"/>
            <a:r>
              <a:rPr lang="en-US" altLang="zh-TW" sz="1800" smtClean="0"/>
              <a:t>Lack of portability causes market friction: no large market of reusable components and applications</a:t>
            </a:r>
          </a:p>
          <a:p>
            <a:pPr marL="1144588" lvl="2" indent="-230188"/>
            <a:r>
              <a:rPr lang="en-US" altLang="zh-TW" sz="1800" smtClean="0"/>
              <a:t>Unnecessary constraints on hardware and software architectures</a:t>
            </a:r>
          </a:p>
          <a:p>
            <a:pPr lvl="1"/>
            <a:r>
              <a:rPr lang="en-US" altLang="zh-TW" sz="2000" smtClean="0">
                <a:solidFill>
                  <a:srgbClr val="0070C0"/>
                </a:solidFill>
              </a:rPr>
              <a:t>Complexity of building heterogeneous software systems</a:t>
            </a:r>
          </a:p>
          <a:p>
            <a:pPr marL="1144588" lvl="2" indent="-230188"/>
            <a:r>
              <a:rPr lang="en-US" altLang="zh-TW" sz="1800" smtClean="0"/>
              <a:t>Supporting the myriad of configuration and customizations required by various devices</a:t>
            </a:r>
          </a:p>
          <a:p>
            <a:pPr lvl="3"/>
            <a:r>
              <a:rPr lang="en-US" altLang="zh-TW" sz="1600" smtClean="0"/>
              <a:t>A DVD player can contain 1 Million lines of code</a:t>
            </a:r>
          </a:p>
          <a:p>
            <a:pPr lvl="3"/>
            <a:r>
              <a:rPr lang="en-US" altLang="zh-TW" sz="1600" smtClean="0"/>
              <a:t>A BMW can contain up to 50 networked computerized devices.</a:t>
            </a:r>
          </a:p>
          <a:p>
            <a:pPr lvl="3"/>
            <a:r>
              <a:rPr lang="en-US" altLang="zh-TW" sz="1600" smtClean="0"/>
              <a:t>An average programmer writes dozens lines of code a day … </a:t>
            </a:r>
          </a:p>
          <a:p>
            <a:pPr lvl="1"/>
            <a:r>
              <a:rPr lang="en-US" altLang="zh-TW" sz="2000" smtClean="0">
                <a:solidFill>
                  <a:srgbClr val="0070C0"/>
                </a:solidFill>
              </a:rPr>
              <a:t>Managing software life-cycle on the device</a:t>
            </a:r>
          </a:p>
          <a:p>
            <a:r>
              <a:rPr lang="en-US" altLang="zh-TW" sz="2000" b="1" smtClean="0">
                <a:solidFill>
                  <a:srgbClr val="FF0000"/>
                </a:solidFill>
              </a:rPr>
              <a:t>Applications run unmodified on different H/W and S/W architectures.</a:t>
            </a:r>
          </a:p>
        </p:txBody>
      </p:sp>
      <p:sp>
        <p:nvSpPr>
          <p:cNvPr id="7" name="投影片編號版面配置區 7"/>
          <p:cNvSpPr>
            <a:spLocks noGrp="1"/>
          </p:cNvSpPr>
          <p:nvPr>
            <p:ph type="sldNum" sz="quarter" idx="4294967295"/>
          </p:nvPr>
        </p:nvSpPr>
        <p:spPr>
          <a:xfrm>
            <a:off x="6686550" y="6429375"/>
            <a:ext cx="2133600" cy="4286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C94082B-BF98-422E-875F-FCAEE20E92E3}" type="slidenum">
              <a:rPr lang="en-US" altLang="zh-TW">
                <a:solidFill>
                  <a:srgbClr val="10253F"/>
                </a:solidFill>
                <a:latin typeface="Times New Roman" panose="02020603050405020304" pitchFamily="18" charset="0"/>
                <a:cs typeface="Times New Roman" panose="02020603050405020304" pitchFamily="18" charset="0"/>
              </a:rPr>
              <a:pPr eaLnBrk="1" hangingPunct="1"/>
              <a:t>81</a:t>
            </a:fld>
            <a:endParaRPr lang="en-US" altLang="zh-TW">
              <a:solidFill>
                <a:srgbClr val="10253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73822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標題 3"/>
          <p:cNvSpPr>
            <a:spLocks noGrp="1"/>
          </p:cNvSpPr>
          <p:nvPr>
            <p:ph type="title"/>
          </p:nvPr>
        </p:nvSpPr>
        <p:spPr>
          <a:xfrm>
            <a:off x="457200" y="274638"/>
            <a:ext cx="8229600" cy="1066800"/>
          </a:xfrm>
        </p:spPr>
        <p:txBody>
          <a:bodyPr/>
          <a:lstStyle/>
          <a:p>
            <a:r>
              <a:rPr lang="en-US" altLang="zh-TW" smtClean="0"/>
              <a:t>Service Oriented Architecture</a:t>
            </a:r>
            <a:endParaRPr lang="zh-TW" altLang="en-US" smtClean="0"/>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DC4A7C01-491C-4BB8-8E08-D00EDE4754E9}" type="slidenum">
              <a:rPr lang="en-US" altLang="zh-TW">
                <a:solidFill>
                  <a:srgbClr val="10253F"/>
                </a:solidFill>
                <a:latin typeface="Calibri" panose="020F0502020204030204" pitchFamily="34" charset="0"/>
              </a:rPr>
              <a:pPr eaLnBrk="1" hangingPunct="1"/>
              <a:t>82</a:t>
            </a:fld>
            <a:endParaRPr lang="en-US" altLang="zh-TW">
              <a:solidFill>
                <a:srgbClr val="10253F"/>
              </a:solidFill>
              <a:latin typeface="Calibri" panose="020F0502020204030204" pitchFamily="34" charset="0"/>
            </a:endParaRP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l="6378" t="25949" r="19710" b="15089"/>
          <a:stretch>
            <a:fillRect/>
          </a:stretch>
        </p:blipFill>
        <p:spPr bwMode="auto">
          <a:xfrm>
            <a:off x="539750" y="3789363"/>
            <a:ext cx="49688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內容版面配置區 4"/>
          <p:cNvSpPr>
            <a:spLocks noGrp="1"/>
          </p:cNvSpPr>
          <p:nvPr>
            <p:ph idx="1"/>
          </p:nvPr>
        </p:nvSpPr>
        <p:spPr>
          <a:xfrm>
            <a:off x="323850" y="1196975"/>
            <a:ext cx="8424863" cy="5127625"/>
          </a:xfrm>
        </p:spPr>
        <p:txBody>
          <a:bodyPr/>
          <a:lstStyle/>
          <a:p>
            <a:r>
              <a:rPr lang="en-US" altLang="zh-TW" sz="2400" smtClean="0"/>
              <a:t>Separate the contract from the implementation</a:t>
            </a:r>
          </a:p>
          <a:p>
            <a:pPr lvl="1"/>
            <a:r>
              <a:rPr lang="en-US" altLang="zh-TW" sz="2000" smtClean="0"/>
              <a:t>Allows alternate implementations</a:t>
            </a:r>
          </a:p>
          <a:p>
            <a:r>
              <a:rPr lang="en-US" altLang="zh-TW" sz="2400" smtClean="0"/>
              <a:t>Dynamically discover and bind available implementations</a:t>
            </a:r>
          </a:p>
          <a:p>
            <a:pPr lvl="1"/>
            <a:r>
              <a:rPr lang="en-US" altLang="zh-TW" sz="2000" smtClean="0"/>
              <a:t>Based on contract (interface)</a:t>
            </a:r>
          </a:p>
          <a:p>
            <a:r>
              <a:rPr lang="en-US" altLang="zh-TW" sz="2400" smtClean="0"/>
              <a:t>Components are reusable</a:t>
            </a:r>
          </a:p>
          <a:p>
            <a:pPr lvl="1"/>
            <a:r>
              <a:rPr lang="en-US" altLang="zh-TW" sz="2000" smtClean="0"/>
              <a:t>No coupled to implementation details</a:t>
            </a:r>
          </a:p>
        </p:txBody>
      </p:sp>
      <p:pic>
        <p:nvPicPr>
          <p:cNvPr id="91142" name="Picture 2"/>
          <p:cNvPicPr>
            <a:picLocks noChangeAspect="1" noChangeArrowheads="1"/>
          </p:cNvPicPr>
          <p:nvPr/>
        </p:nvPicPr>
        <p:blipFill>
          <a:blip r:embed="rId4">
            <a:extLst>
              <a:ext uri="{28A0092B-C50C-407E-A947-70E740481C1C}">
                <a14:useLocalDpi xmlns:a14="http://schemas.microsoft.com/office/drawing/2010/main" val="0"/>
              </a:ext>
            </a:extLst>
          </a:blip>
          <a:srcRect l="4051" r="3038"/>
          <a:stretch>
            <a:fillRect/>
          </a:stretch>
        </p:blipFill>
        <p:spPr bwMode="auto">
          <a:xfrm>
            <a:off x="5795963" y="3670300"/>
            <a:ext cx="273685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1118"/>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標題 3"/>
          <p:cNvSpPr>
            <a:spLocks noGrp="1"/>
          </p:cNvSpPr>
          <p:nvPr>
            <p:ph type="title"/>
          </p:nvPr>
        </p:nvSpPr>
        <p:spPr>
          <a:xfrm>
            <a:off x="457200" y="274638"/>
            <a:ext cx="8229600" cy="1066800"/>
          </a:xfrm>
        </p:spPr>
        <p:txBody>
          <a:bodyPr/>
          <a:lstStyle/>
          <a:p>
            <a:r>
              <a:rPr lang="en-US" altLang="zh-TW" smtClean="0"/>
              <a:t>Service Oriented Architecture</a:t>
            </a:r>
            <a:endParaRPr lang="zh-TW" altLang="en-US" smtClean="0"/>
          </a:p>
        </p:txBody>
      </p:sp>
      <p:sp>
        <p:nvSpPr>
          <p:cNvPr id="92163" name="內容版面配置區 4"/>
          <p:cNvSpPr>
            <a:spLocks noGrp="1"/>
          </p:cNvSpPr>
          <p:nvPr>
            <p:ph idx="1"/>
          </p:nvPr>
        </p:nvSpPr>
        <p:spPr>
          <a:xfrm>
            <a:off x="457200" y="1484313"/>
            <a:ext cx="8229600" cy="4641850"/>
          </a:xfrm>
        </p:spPr>
        <p:txBody>
          <a:bodyPr/>
          <a:lstStyle/>
          <a:p>
            <a:r>
              <a:rPr lang="en-US" altLang="zh-TW" sz="2400" smtClean="0"/>
              <a:t>OSGi Service Registry</a:t>
            </a:r>
          </a:p>
          <a:p>
            <a:pPr lvl="1"/>
            <a:r>
              <a:rPr lang="en-US" altLang="zh-TW" sz="2000" smtClean="0"/>
              <a:t>Provides an in-VM service model</a:t>
            </a:r>
          </a:p>
          <a:p>
            <a:pPr marL="1144588" lvl="2" indent="-230188"/>
            <a:r>
              <a:rPr lang="en-US" altLang="zh-TW" sz="1800" smtClean="0"/>
              <a:t>Discover and get notified about services based on their interface or properties</a:t>
            </a:r>
          </a:p>
          <a:p>
            <a:pPr marL="1144588" lvl="2" indent="-230188"/>
            <a:r>
              <a:rPr lang="en-US" altLang="zh-TW" sz="1800" smtClean="0"/>
              <a:t>Bind to one or more service</a:t>
            </a:r>
          </a:p>
          <a:p>
            <a:pPr lvl="1"/>
            <a:r>
              <a:rPr lang="en-US" altLang="zh-TW" sz="2000" smtClean="0"/>
              <a:t>Many standardized services</a:t>
            </a:r>
          </a:p>
          <a:p>
            <a:r>
              <a:rPr lang="en-US" altLang="zh-TW" sz="2400" smtClean="0"/>
              <a:t>Device Management</a:t>
            </a:r>
          </a:p>
          <a:p>
            <a:pPr lvl="1"/>
            <a:r>
              <a:rPr lang="en-US" altLang="zh-TW" sz="2000" smtClean="0"/>
              <a:t>Standardized API for remote device management</a:t>
            </a:r>
          </a:p>
          <a:p>
            <a:pPr lvl="1"/>
            <a:r>
              <a:rPr lang="en-US" altLang="zh-TW" sz="2000" smtClean="0"/>
              <a:t>S/W life-cycle does not stop when a networked device leaves the manufactory. </a:t>
            </a:r>
          </a:p>
          <a:p>
            <a:pPr marL="1144588" lvl="2" indent="-230188"/>
            <a:r>
              <a:rPr lang="en-US" altLang="zh-TW" sz="1800" smtClean="0"/>
              <a:t>On-line update and new installs are a fact of life</a:t>
            </a:r>
            <a:endParaRPr lang="en-US" altLang="zh-TW" smtClean="0"/>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AC4C671E-987F-4123-BB4C-E5B52F9CAB5E}" type="slidenum">
              <a:rPr lang="en-US" altLang="zh-TW">
                <a:solidFill>
                  <a:srgbClr val="10253F"/>
                </a:solidFill>
                <a:latin typeface="Calibri" panose="020F0502020204030204" pitchFamily="34" charset="0"/>
              </a:rPr>
              <a:pPr eaLnBrk="1" hangingPunct="1"/>
              <a:t>83</a:t>
            </a:fld>
            <a:endParaRPr lang="en-US" altLang="zh-TW">
              <a:solidFill>
                <a:srgbClr val="10253F"/>
              </a:solidFill>
              <a:latin typeface="Calibri" panose="020F0502020204030204" pitchFamily="34" charset="0"/>
            </a:endParaRPr>
          </a:p>
        </p:txBody>
      </p:sp>
    </p:spTree>
    <p:extLst>
      <p:ext uri="{BB962C8B-B14F-4D97-AF65-F5344CB8AC3E}">
        <p14:creationId xmlns:p14="http://schemas.microsoft.com/office/powerpoint/2010/main" val="987921386"/>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3"/>
          <p:cNvSpPr>
            <a:spLocks noGrp="1"/>
          </p:cNvSpPr>
          <p:nvPr>
            <p:ph type="title"/>
          </p:nvPr>
        </p:nvSpPr>
        <p:spPr>
          <a:xfrm>
            <a:off x="457200" y="274638"/>
            <a:ext cx="8229600" cy="1066800"/>
          </a:xfrm>
        </p:spPr>
        <p:txBody>
          <a:bodyPr/>
          <a:lstStyle/>
          <a:p>
            <a:r>
              <a:rPr lang="en-US" altLang="zh-TW" smtClean="0"/>
              <a:t>OSGi Service-Oriented Framework</a:t>
            </a:r>
            <a:endParaRPr lang="zh-TW" altLang="en-US" smtClean="0"/>
          </a:p>
        </p:txBody>
      </p:sp>
      <p:sp>
        <p:nvSpPr>
          <p:cNvPr id="93187" name="內容版面配置區 4"/>
          <p:cNvSpPr>
            <a:spLocks noGrp="1"/>
          </p:cNvSpPr>
          <p:nvPr>
            <p:ph idx="1"/>
          </p:nvPr>
        </p:nvSpPr>
        <p:spPr>
          <a:xfrm>
            <a:off x="457200" y="1484313"/>
            <a:ext cx="8229600" cy="4641850"/>
          </a:xfrm>
        </p:spPr>
        <p:txBody>
          <a:bodyPr/>
          <a:lstStyle/>
          <a:p>
            <a:r>
              <a:rPr lang="en-US" altLang="zh-TW" sz="2400" smtClean="0"/>
              <a:t>Allows applications to share a single Java VM</a:t>
            </a:r>
          </a:p>
          <a:p>
            <a:pPr lvl="1"/>
            <a:r>
              <a:rPr lang="en-US" altLang="zh-TW" sz="2000" smtClean="0"/>
              <a:t>Isolation/security</a:t>
            </a:r>
          </a:p>
          <a:p>
            <a:pPr lvl="1"/>
            <a:r>
              <a:rPr lang="en-US" altLang="zh-TW" sz="2000" smtClean="0"/>
              <a:t>Communication between applications</a:t>
            </a:r>
          </a:p>
          <a:p>
            <a:pPr lvl="1"/>
            <a:r>
              <a:rPr lang="en-US" altLang="zh-TW" sz="2000" smtClean="0"/>
              <a:t>Collaboration between applications</a:t>
            </a:r>
          </a:p>
          <a:p>
            <a:pPr lvl="1"/>
            <a:r>
              <a:rPr lang="en-US" altLang="zh-TW" sz="2000" smtClean="0"/>
              <a:t>Life cycle management</a:t>
            </a:r>
          </a:p>
          <a:p>
            <a:r>
              <a:rPr lang="en-US" altLang="zh-TW" sz="2400" smtClean="0"/>
              <a:t>Policy free</a:t>
            </a:r>
          </a:p>
          <a:p>
            <a:pPr lvl="1"/>
            <a:r>
              <a:rPr lang="en-US" altLang="zh-TW" sz="2000" smtClean="0"/>
              <a:t>Policies are provided by </a:t>
            </a:r>
            <a:r>
              <a:rPr lang="en-US" altLang="zh-TW" sz="2000" b="1" i="1" smtClean="0">
                <a:solidFill>
                  <a:srgbClr val="0070C0"/>
                </a:solidFill>
              </a:rPr>
              <a:t>bundles</a:t>
            </a:r>
          </a:p>
          <a:p>
            <a:pPr marL="1144588" lvl="2" indent="-230188"/>
            <a:r>
              <a:rPr lang="en-US" altLang="zh-TW" sz="1800" smtClean="0"/>
              <a:t>A bundle is comprised of Java classes </a:t>
            </a:r>
            <a:br>
              <a:rPr lang="en-US" altLang="zh-TW" sz="1800" smtClean="0"/>
            </a:br>
            <a:r>
              <a:rPr lang="en-US" altLang="zh-TW" sz="1800" smtClean="0"/>
              <a:t>and other resources which provide </a:t>
            </a:r>
            <a:br>
              <a:rPr lang="en-US" altLang="zh-TW" sz="1800" smtClean="0"/>
            </a:br>
            <a:r>
              <a:rPr lang="en-US" altLang="zh-TW" sz="1800" smtClean="0"/>
              <a:t>functions to end users</a:t>
            </a:r>
          </a:p>
          <a:p>
            <a:pPr marL="1144588" lvl="2" indent="-230188"/>
            <a:r>
              <a:rPr lang="en-US" altLang="zh-TW" sz="1800" smtClean="0"/>
              <a:t>A bundle is deployed as a </a:t>
            </a:r>
            <a:r>
              <a:rPr lang="en-US" altLang="zh-TW" sz="1800" i="1" smtClean="0"/>
              <a:t>JAR</a:t>
            </a:r>
            <a:r>
              <a:rPr lang="en-US" altLang="zh-TW" sz="1800" smtClean="0"/>
              <a:t>.</a:t>
            </a:r>
          </a:p>
          <a:p>
            <a:pPr lvl="1"/>
            <a:r>
              <a:rPr lang="en-US" altLang="zh-TW" sz="2000" smtClean="0"/>
              <a:t>APIs are fully self-managed.</a:t>
            </a:r>
            <a:endParaRPr lang="zh-TW" altLang="en-US" sz="2000" smtClean="0"/>
          </a:p>
        </p:txBody>
      </p:sp>
      <p:sp>
        <p:nvSpPr>
          <p:cNvPr id="3" name="投影片編號版面配置區 2"/>
          <p:cNvSpPr>
            <a:spLocks noGrp="1"/>
          </p:cNvSpPr>
          <p:nvPr>
            <p:ph type="sldNum" sz="quarter" idx="4294967295"/>
          </p:nvPr>
        </p:nvSpPr>
        <p:spPr>
          <a:xfrm>
            <a:off x="6553200" y="6356350"/>
            <a:ext cx="2133600" cy="365125"/>
          </a:xfrm>
          <a:prstGeom prst="rect">
            <a:avLst/>
          </a:prstGeom>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AC6BDF78-EDA4-4D01-B030-82FE4C4D83DA}" type="slidenum">
              <a:rPr lang="en-US" altLang="zh-TW">
                <a:solidFill>
                  <a:srgbClr val="10253F"/>
                </a:solidFill>
                <a:latin typeface="Calibri" panose="020F0502020204030204" pitchFamily="34" charset="0"/>
              </a:rPr>
              <a:pPr eaLnBrk="1" hangingPunct="1"/>
              <a:t>84</a:t>
            </a:fld>
            <a:endParaRPr lang="en-US" altLang="zh-TW">
              <a:solidFill>
                <a:srgbClr val="10253F"/>
              </a:solidFill>
              <a:latin typeface="Calibri" panose="020F0502020204030204" pitchFamily="34" charset="0"/>
            </a:endParaRPr>
          </a:p>
        </p:txBody>
      </p:sp>
      <p:pic>
        <p:nvPicPr>
          <p:cNvPr id="93189" name="Picture 5"/>
          <p:cNvPicPr>
            <a:picLocks noChangeAspect="1" noChangeArrowheads="1"/>
          </p:cNvPicPr>
          <p:nvPr/>
        </p:nvPicPr>
        <p:blipFill>
          <a:blip r:embed="rId3">
            <a:extLst>
              <a:ext uri="{28A0092B-C50C-407E-A947-70E740481C1C}">
                <a14:useLocalDpi xmlns:a14="http://schemas.microsoft.com/office/drawing/2010/main" val="0"/>
              </a:ext>
            </a:extLst>
          </a:blip>
          <a:srcRect l="31586" t="7970" r="4318" b="8359"/>
          <a:stretch>
            <a:fillRect/>
          </a:stretch>
        </p:blipFill>
        <p:spPr bwMode="auto">
          <a:xfrm>
            <a:off x="5643563" y="2133600"/>
            <a:ext cx="328612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263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9750" y="2565400"/>
            <a:ext cx="8229600" cy="1143000"/>
          </a:xfrm>
        </p:spPr>
        <p:txBody>
          <a:bodyPr>
            <a:normAutofit fontScale="90000"/>
          </a:bodyPr>
          <a:lstStyle/>
          <a:p>
            <a:pPr eaLnBrk="1" hangingPunct="1"/>
            <a:r>
              <a:rPr lang="en-US" altLang="zh-TW" dirty="0" smtClean="0"/>
              <a:t/>
            </a:r>
            <a:br>
              <a:rPr lang="en-US" altLang="zh-TW" dirty="0" smtClean="0"/>
            </a:br>
            <a:r>
              <a:rPr lang="en-US" altLang="zh-TW" sz="4900" dirty="0" smtClean="0">
                <a:solidFill>
                  <a:srgbClr val="FF0000"/>
                </a:solidFill>
              </a:rPr>
              <a:t>Smart Cities</a:t>
            </a:r>
            <a:r>
              <a:rPr lang="en-US" altLang="zh-TW" dirty="0" smtClean="0"/>
              <a:t/>
            </a:r>
            <a:br>
              <a:rPr lang="en-US" altLang="zh-TW" dirty="0" smtClean="0"/>
            </a:br>
            <a:endParaRPr lang="en-US" altLang="zh-TW" dirty="0"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85</a:t>
            </a:fld>
            <a:endParaRPr lang="zh-TW" altLang="en-US"/>
          </a:p>
        </p:txBody>
      </p:sp>
    </p:spTree>
    <p:extLst>
      <p:ext uri="{BB962C8B-B14F-4D97-AF65-F5344CB8AC3E}">
        <p14:creationId xmlns:p14="http://schemas.microsoft.com/office/powerpoint/2010/main" val="2779541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10" name="內容版面配置區 9"/>
          <p:cNvSpPr>
            <a:spLocks noGrp="1"/>
          </p:cNvSpPr>
          <p:nvPr>
            <p:ph idx="1"/>
          </p:nvPr>
        </p:nvSpPr>
        <p:spPr/>
        <p:txBody>
          <a:bodyPr>
            <a:normAutofit/>
          </a:bodyPr>
          <a:lstStyle/>
          <a:p>
            <a:r>
              <a:rPr lang="en-US" altLang="zh-TW" sz="2400" dirty="0"/>
              <a:t>Introduction</a:t>
            </a:r>
          </a:p>
          <a:p>
            <a:r>
              <a:rPr lang="en-US" altLang="zh-TW" sz="2400" dirty="0"/>
              <a:t>Smart cities – the need</a:t>
            </a:r>
          </a:p>
          <a:p>
            <a:r>
              <a:rPr lang="en-US" altLang="zh-TW" sz="2400" dirty="0"/>
              <a:t>Smart cities – a working definition</a:t>
            </a:r>
          </a:p>
          <a:p>
            <a:r>
              <a:rPr lang="en-US" altLang="zh-TW" sz="2400" dirty="0"/>
              <a:t>Smart cities – some examples</a:t>
            </a:r>
          </a:p>
          <a:p>
            <a:r>
              <a:rPr lang="en-US" altLang="zh-TW" sz="2400" dirty="0"/>
              <a:t>Roles, actors, engagement</a:t>
            </a:r>
          </a:p>
          <a:p>
            <a:r>
              <a:rPr lang="en-US" altLang="zh-TW" sz="2400" dirty="0"/>
              <a:t>Transport and logistics – an </a:t>
            </a:r>
            <a:r>
              <a:rPr lang="en-US" altLang="zh-TW" sz="2400" dirty="0" err="1"/>
              <a:t>IoT</a:t>
            </a:r>
            <a:r>
              <a:rPr lang="en-US" altLang="zh-TW" sz="2400" dirty="0"/>
              <a:t> perspective</a:t>
            </a:r>
          </a:p>
          <a:p>
            <a:r>
              <a:rPr lang="en-US" altLang="zh-TW" sz="2400" dirty="0" smtClean="0"/>
              <a:t>Conclusion</a:t>
            </a:r>
            <a:endParaRPr lang="zh-TW" altLang="en-US" sz="2400" dirty="0"/>
          </a:p>
          <a:p>
            <a:pPr marL="0" indent="0">
              <a:buNone/>
            </a:pPr>
            <a:endParaRPr lang="zh-TW" altLang="en-US" sz="18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86</a:t>
            </a:fld>
            <a:endParaRPr lang="zh-TW" altLang="en-US"/>
          </a:p>
        </p:txBody>
      </p:sp>
    </p:spTree>
    <p:extLst>
      <p:ext uri="{BB962C8B-B14F-4D97-AF65-F5344CB8AC3E}">
        <p14:creationId xmlns:p14="http://schemas.microsoft.com/office/powerpoint/2010/main" val="5881391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Introduction</a:t>
            </a:r>
            <a:endParaRPr lang="zh-TW" altLang="en-US" dirty="0"/>
          </a:p>
        </p:txBody>
      </p:sp>
      <p:sp>
        <p:nvSpPr>
          <p:cNvPr id="10" name="內容版面配置區 9"/>
          <p:cNvSpPr>
            <a:spLocks noGrp="1"/>
          </p:cNvSpPr>
          <p:nvPr>
            <p:ph idx="1"/>
          </p:nvPr>
        </p:nvSpPr>
        <p:spPr/>
        <p:txBody>
          <a:bodyPr>
            <a:normAutofit/>
          </a:bodyPr>
          <a:lstStyle/>
          <a:p>
            <a:r>
              <a:rPr lang="en-US" altLang="zh-TW" sz="1800" dirty="0"/>
              <a:t>It is predicted that 70% of the world’s population will be living in cities by 2050.</a:t>
            </a:r>
          </a:p>
          <a:p>
            <a:r>
              <a:rPr lang="en-US" altLang="zh-TW" sz="1800" dirty="0"/>
              <a:t>Increasing natural resource constraints, marked increases in population, and a restructuring of the global economy.</a:t>
            </a:r>
          </a:p>
          <a:p>
            <a:r>
              <a:rPr lang="en-US" altLang="zh-TW" sz="1800" dirty="0"/>
              <a:t>Cities need to handle massive tensions in environmental impact, economic growth, and social evolution.</a:t>
            </a:r>
          </a:p>
          <a:p>
            <a:endParaRPr lang="en-US" altLang="zh-TW" sz="1800" dirty="0"/>
          </a:p>
          <a:p>
            <a:r>
              <a:rPr lang="en-US" altLang="zh-TW" sz="1800" dirty="0"/>
              <a:t>As a result, so-called “Smart Cities” have rapidly become a hot topic within technology communities.</a:t>
            </a:r>
          </a:p>
          <a:p>
            <a:endParaRPr lang="zh-TW" altLang="en-US" sz="1800" dirty="0"/>
          </a:p>
        </p:txBody>
      </p:sp>
      <p:grpSp>
        <p:nvGrpSpPr>
          <p:cNvPr id="7" name="群組 6"/>
          <p:cNvGrpSpPr/>
          <p:nvPr/>
        </p:nvGrpSpPr>
        <p:grpSpPr>
          <a:xfrm>
            <a:off x="1475656" y="4293096"/>
            <a:ext cx="6346885" cy="2186795"/>
            <a:chOff x="439947" y="1311215"/>
            <a:chExt cx="8462513" cy="2915727"/>
          </a:xfrm>
        </p:grpSpPr>
        <p:sp>
          <p:nvSpPr>
            <p:cNvPr id="11" name="矩形 10"/>
            <p:cNvSpPr/>
            <p:nvPr/>
          </p:nvSpPr>
          <p:spPr>
            <a:xfrm>
              <a:off x="439947" y="1311215"/>
              <a:ext cx="8462513" cy="2656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2" name="圖片 11"/>
            <p:cNvPicPr>
              <a:picLocks noChangeAspect="1"/>
            </p:cNvPicPr>
            <p:nvPr/>
          </p:nvPicPr>
          <p:blipFill rotWithShape="1">
            <a:blip r:embed="rId3">
              <a:extLst>
                <a:ext uri="{28A0092B-C50C-407E-A947-70E740481C1C}">
                  <a14:useLocalDpi xmlns:a14="http://schemas.microsoft.com/office/drawing/2010/main" val="0"/>
                </a:ext>
              </a:extLst>
            </a:blip>
            <a:srcRect b="12755"/>
            <a:stretch/>
          </p:blipFill>
          <p:spPr>
            <a:xfrm>
              <a:off x="1420758" y="1406489"/>
              <a:ext cx="6465571" cy="2820453"/>
            </a:xfrm>
            <a:prstGeom prst="rect">
              <a:avLst/>
            </a:prstGeom>
          </p:spPr>
        </p:pic>
      </p:grpSp>
      <p:sp>
        <p:nvSpPr>
          <p:cNvPr id="3" name="投影片編號版面配置區 2"/>
          <p:cNvSpPr>
            <a:spLocks noGrp="1"/>
          </p:cNvSpPr>
          <p:nvPr>
            <p:ph type="sldNum" sz="quarter" idx="4"/>
          </p:nvPr>
        </p:nvSpPr>
        <p:spPr/>
        <p:txBody>
          <a:bodyPr/>
          <a:lstStyle/>
          <a:p>
            <a:fld id="{BC71E80C-9635-473D-9F26-B779060F2DD3}" type="slidenum">
              <a:rPr lang="zh-TW" altLang="en-US" smtClean="0"/>
              <a:t>87</a:t>
            </a:fld>
            <a:endParaRPr lang="zh-TW" altLang="en-US"/>
          </a:p>
        </p:txBody>
      </p:sp>
    </p:spTree>
    <p:extLst>
      <p:ext uri="{BB962C8B-B14F-4D97-AF65-F5344CB8AC3E}">
        <p14:creationId xmlns:p14="http://schemas.microsoft.com/office/powerpoint/2010/main" val="19009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9178" y="2847459"/>
            <a:ext cx="1409094" cy="1205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r>
              <a:rPr lang="en-US" altLang="zh-TW" dirty="0"/>
              <a:t>Smart cities – the need</a:t>
            </a:r>
          </a:p>
        </p:txBody>
      </p:sp>
      <p:sp>
        <p:nvSpPr>
          <p:cNvPr id="12" name="內容版面配置區 9"/>
          <p:cNvSpPr>
            <a:spLocks noGrp="1"/>
          </p:cNvSpPr>
          <p:nvPr>
            <p:ph idx="1"/>
          </p:nvPr>
        </p:nvSpPr>
        <p:spPr>
          <a:xfrm>
            <a:off x="1485900" y="2057401"/>
            <a:ext cx="6172200" cy="3394472"/>
          </a:xfrm>
        </p:spPr>
        <p:txBody>
          <a:bodyPr>
            <a:normAutofit/>
          </a:bodyPr>
          <a:lstStyle/>
          <a:p>
            <a:r>
              <a:rPr lang="en-US" altLang="zh-TW" sz="1800" dirty="0"/>
              <a:t>Cities now account for 75% of the world’s greenhouse emissions, but take only 2% of the earth’s surface area. As the same time,  the size and economic outputs of cities is on par with small nations.</a:t>
            </a:r>
          </a:p>
          <a:p>
            <a:pPr marL="0" indent="0">
              <a:buNone/>
            </a:pPr>
            <a:endParaRPr lang="en-US" altLang="zh-TW" sz="1800" dirty="0"/>
          </a:p>
          <a:p>
            <a:pPr marL="0" indent="0">
              <a:buNone/>
            </a:pPr>
            <a:endParaRPr lang="en-US" altLang="zh-TW" sz="1800" dirty="0"/>
          </a:p>
          <a:p>
            <a:r>
              <a:rPr lang="en-US" altLang="zh-TW" sz="1800" dirty="0"/>
              <a:t>Cities need to provide for the majority of the world’s citizens while rapidly decreasing environmental impact. As the result, the need for smart cities is discussed in a variety of settings, including the need for climate change mitigation.</a:t>
            </a:r>
            <a:endParaRPr lang="zh-TW" altLang="en-US" sz="18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88</a:t>
            </a:fld>
            <a:endParaRPr lang="zh-TW" altLang="en-US"/>
          </a:p>
        </p:txBody>
      </p:sp>
    </p:spTree>
    <p:extLst>
      <p:ext uri="{BB962C8B-B14F-4D97-AF65-F5344CB8AC3E}">
        <p14:creationId xmlns:p14="http://schemas.microsoft.com/office/powerpoint/2010/main" val="28188237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Smart cities – the need</a:t>
            </a:r>
          </a:p>
        </p:txBody>
      </p:sp>
      <p:sp>
        <p:nvSpPr>
          <p:cNvPr id="10" name="內容版面配置區 2"/>
          <p:cNvSpPr>
            <a:spLocks noGrp="1"/>
          </p:cNvSpPr>
          <p:nvPr>
            <p:ph idx="1"/>
          </p:nvPr>
        </p:nvSpPr>
        <p:spPr>
          <a:xfrm>
            <a:off x="1007604" y="1772816"/>
            <a:ext cx="7128792" cy="4320480"/>
          </a:xfrm>
        </p:spPr>
        <p:txBody>
          <a:bodyPr>
            <a:normAutofit/>
          </a:bodyPr>
          <a:lstStyle/>
          <a:p>
            <a:r>
              <a:rPr lang="en-US" altLang="zh-TW" sz="2400" dirty="0"/>
              <a:t>Technical innovation has the opportunity to provide some of the solutions to the era of urbanization, thus helping to both </a:t>
            </a:r>
            <a:r>
              <a:rPr lang="en-US" altLang="zh-TW" sz="2400" dirty="0">
                <a:solidFill>
                  <a:srgbClr val="FF0000"/>
                </a:solidFill>
              </a:rPr>
              <a:t>reduce environmental impact </a:t>
            </a:r>
            <a:r>
              <a:rPr lang="en-US" altLang="zh-TW" sz="2400" dirty="0"/>
              <a:t>and also </a:t>
            </a:r>
            <a:r>
              <a:rPr lang="en-US" altLang="zh-TW" sz="2400" dirty="0">
                <a:solidFill>
                  <a:srgbClr val="FF0000"/>
                </a:solidFill>
              </a:rPr>
              <a:t>create new jobs and promote growth and citizen engagement</a:t>
            </a:r>
            <a:r>
              <a:rPr lang="en-US" altLang="zh-TW" sz="2400" dirty="0"/>
              <a:t>.</a:t>
            </a:r>
          </a:p>
          <a:p>
            <a:endParaRPr lang="en-US" altLang="zh-TW" sz="2400" dirty="0"/>
          </a:p>
          <a:p>
            <a:r>
              <a:rPr lang="en-US" altLang="zh-TW" sz="2400" dirty="0"/>
              <a:t>Information and Communications Technology (ICT) can be applied in the built environment to help solve issues such as traffic congestion, energy consumption, and behavioral change.</a:t>
            </a:r>
          </a:p>
          <a:p>
            <a:endParaRPr lang="en-US" altLang="zh-TW" sz="1800" dirty="0"/>
          </a:p>
          <a:p>
            <a:endParaRPr lang="zh-TW" altLang="en-US" sz="18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89</a:t>
            </a:fld>
            <a:endParaRPr lang="zh-TW" altLang="en-US"/>
          </a:p>
        </p:txBody>
      </p:sp>
    </p:spTree>
    <p:extLst>
      <p:ext uri="{BB962C8B-B14F-4D97-AF65-F5344CB8AC3E}">
        <p14:creationId xmlns:p14="http://schemas.microsoft.com/office/powerpoint/2010/main" val="3237340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7624" y="1378043"/>
            <a:ext cx="6326460" cy="4539951"/>
          </a:xfrm>
        </p:spPr>
        <p:txBody>
          <a:bodyPr>
            <a:normAutofit/>
          </a:bodyPr>
          <a:lstStyle/>
          <a:p>
            <a:r>
              <a:rPr lang="en-US" altLang="zh-TW" b="1" dirty="0"/>
              <a:t>Gateway</a:t>
            </a:r>
          </a:p>
          <a:p>
            <a:pPr lvl="1"/>
            <a:r>
              <a:rPr lang="en-US" altLang="zh-TW" sz="1900" dirty="0"/>
              <a:t>A device </a:t>
            </a:r>
            <a:r>
              <a:rPr lang="en-US" altLang="zh-TW" sz="1900" dirty="0" smtClean="0"/>
              <a:t>controls </a:t>
            </a:r>
            <a:r>
              <a:rPr lang="en-US" altLang="zh-TW" sz="1900" dirty="0"/>
              <a:t>a set of lower-level non-service-enabled devices.</a:t>
            </a:r>
          </a:p>
          <a:p>
            <a:pPr lvl="1"/>
            <a:endParaRPr lang="en-US" altLang="zh-TW" sz="1900" dirty="0"/>
          </a:p>
          <a:p>
            <a:pPr lvl="1"/>
            <a:endParaRPr lang="en-US" altLang="zh-TW" sz="1900" dirty="0"/>
          </a:p>
          <a:p>
            <a:pPr lvl="1"/>
            <a:endParaRPr lang="en-US" altLang="zh-TW" sz="1900" dirty="0"/>
          </a:p>
          <a:p>
            <a:pPr lvl="1"/>
            <a:r>
              <a:rPr lang="en-US" altLang="zh-TW" sz="1900" dirty="0"/>
              <a:t>Replacing limited-resource devices or legacy devices by natively WS-enabled devices without impacting the applications using these devices</a:t>
            </a:r>
            <a:r>
              <a:rPr lang="en-US" altLang="zh-TW" sz="1900" dirty="0" smtClean="0"/>
              <a:t>.</a:t>
            </a:r>
            <a:endParaRPr lang="en-US" altLang="zh-TW" sz="1900" dirty="0"/>
          </a:p>
        </p:txBody>
      </p:sp>
      <p:grpSp>
        <p:nvGrpSpPr>
          <p:cNvPr id="12" name="群組 11"/>
          <p:cNvGrpSpPr/>
          <p:nvPr/>
        </p:nvGrpSpPr>
        <p:grpSpPr>
          <a:xfrm>
            <a:off x="2123728" y="2852936"/>
            <a:ext cx="4703544" cy="414068"/>
            <a:chOff x="1354359" y="3657600"/>
            <a:chExt cx="6216758" cy="552091"/>
          </a:xfrm>
        </p:grpSpPr>
        <p:sp>
          <p:nvSpPr>
            <p:cNvPr id="11" name="文字方塊 10"/>
            <p:cNvSpPr txBox="1"/>
            <p:nvPr/>
          </p:nvSpPr>
          <p:spPr>
            <a:xfrm>
              <a:off x="3492212" y="3757604"/>
              <a:ext cx="2417881" cy="400110"/>
            </a:xfrm>
            <a:prstGeom prst="rect">
              <a:avLst/>
            </a:prstGeom>
            <a:noFill/>
          </p:spPr>
          <p:txBody>
            <a:bodyPr wrap="none" rtlCol="0">
              <a:spAutoFit/>
            </a:bodyPr>
            <a:lstStyle/>
            <a:p>
              <a:r>
                <a:rPr lang="en-US" altLang="zh-TW" sz="1350" dirty="0"/>
                <a:t>- - - - - - - - - - - - - - - - - - </a:t>
              </a:r>
              <a:endParaRPr lang="zh-TW" altLang="en-US" sz="1350" dirty="0"/>
            </a:p>
          </p:txBody>
        </p:sp>
        <p:sp>
          <p:nvSpPr>
            <p:cNvPr id="5" name="矩形 4"/>
            <p:cNvSpPr/>
            <p:nvPr/>
          </p:nvSpPr>
          <p:spPr>
            <a:xfrm>
              <a:off x="1354359" y="3657600"/>
              <a:ext cx="2277373" cy="55209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TW" sz="1350" dirty="0"/>
                <a:t>non-service-enabled devices</a:t>
              </a:r>
              <a:endParaRPr lang="zh-TW" altLang="en-US" sz="1350" dirty="0"/>
            </a:p>
          </p:txBody>
        </p:sp>
        <p:sp>
          <p:nvSpPr>
            <p:cNvPr id="10" name="矩形 9"/>
            <p:cNvSpPr/>
            <p:nvPr/>
          </p:nvSpPr>
          <p:spPr>
            <a:xfrm>
              <a:off x="5641675" y="3657600"/>
              <a:ext cx="1929442" cy="55209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TW" sz="1350" dirty="0"/>
                <a:t>service-enabled devices</a:t>
              </a:r>
              <a:endParaRPr lang="zh-TW" altLang="en-US" sz="1350" dirty="0"/>
            </a:p>
          </p:txBody>
        </p:sp>
        <p:sp>
          <p:nvSpPr>
            <p:cNvPr id="6" name="向右箭號 5"/>
            <p:cNvSpPr/>
            <p:nvPr/>
          </p:nvSpPr>
          <p:spPr>
            <a:xfrm>
              <a:off x="4034280" y="3674850"/>
              <a:ext cx="1207703" cy="534841"/>
            </a:xfrm>
            <a:prstGeom prst="rightArrow">
              <a:avLst>
                <a:gd name="adj1" fmla="val 50000"/>
                <a:gd name="adj2" fmla="val 6190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350" dirty="0"/>
                <a:t>gateway</a:t>
              </a:r>
              <a:endParaRPr lang="zh-TW" altLang="en-US" sz="1350" dirty="0"/>
            </a:p>
          </p:txBody>
        </p:sp>
      </p:grpSp>
      <p:sp>
        <p:nvSpPr>
          <p:cNvPr id="2" name="投影片編號版面配置區 1"/>
          <p:cNvSpPr>
            <a:spLocks noGrp="1"/>
          </p:cNvSpPr>
          <p:nvPr>
            <p:ph type="sldNum" sz="quarter" idx="4"/>
          </p:nvPr>
        </p:nvSpPr>
        <p:spPr/>
        <p:txBody>
          <a:bodyPr/>
          <a:lstStyle/>
          <a:p>
            <a:fld id="{BC71E80C-9635-473D-9F26-B779060F2DD3}" type="slidenum">
              <a:rPr lang="zh-TW" altLang="en-US" smtClean="0"/>
              <a:t>9</a:t>
            </a:fld>
            <a:endParaRPr lang="zh-TW" altLang="en-US"/>
          </a:p>
        </p:txBody>
      </p:sp>
    </p:spTree>
    <p:extLst>
      <p:ext uri="{BB962C8B-B14F-4D97-AF65-F5344CB8AC3E}">
        <p14:creationId xmlns:p14="http://schemas.microsoft.com/office/powerpoint/2010/main" val="24275475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Smart cities – a working definition</a:t>
            </a:r>
          </a:p>
        </p:txBody>
      </p:sp>
      <p:sp>
        <p:nvSpPr>
          <p:cNvPr id="10" name="內容版面配置區 9"/>
          <p:cNvSpPr>
            <a:spLocks noGrp="1"/>
          </p:cNvSpPr>
          <p:nvPr>
            <p:ph idx="1"/>
          </p:nvPr>
        </p:nvSpPr>
        <p:spPr>
          <a:xfrm>
            <a:off x="457200" y="1663576"/>
            <a:ext cx="8229600" cy="4425355"/>
          </a:xfrm>
        </p:spPr>
        <p:txBody>
          <a:bodyPr>
            <a:normAutofit/>
          </a:bodyPr>
          <a:lstStyle/>
          <a:p>
            <a:r>
              <a:rPr lang="en-US" altLang="zh-TW" sz="2800" dirty="0"/>
              <a:t>We define a smart city as one that uses data and ICT in order to :</a:t>
            </a:r>
          </a:p>
          <a:p>
            <a:pPr lvl="1"/>
            <a:r>
              <a:rPr lang="en-US" altLang="zh-TW" sz="2400" dirty="0" smtClean="0"/>
              <a:t>Manage </a:t>
            </a:r>
            <a:r>
              <a:rPr lang="en-US" altLang="zh-TW" sz="2400" dirty="0"/>
              <a:t>and optimize existing infrastructure investments</a:t>
            </a:r>
          </a:p>
          <a:p>
            <a:pPr lvl="1"/>
            <a:r>
              <a:rPr lang="en-US" altLang="zh-TW" sz="2400" dirty="0"/>
              <a:t>More efficient, new, or enhanced services</a:t>
            </a:r>
          </a:p>
          <a:p>
            <a:pPr lvl="1"/>
            <a:r>
              <a:rPr lang="en-US" altLang="zh-TW" sz="2400" dirty="0"/>
              <a:t>Climate change mitigation</a:t>
            </a:r>
          </a:p>
          <a:p>
            <a:pPr lvl="1"/>
            <a:r>
              <a:rPr lang="en-US" altLang="zh-TW" sz="2400" dirty="0"/>
              <a:t>Innovative business models</a:t>
            </a: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90</a:t>
            </a:fld>
            <a:endParaRPr lang="zh-TW" altLang="en-US"/>
          </a:p>
        </p:txBody>
      </p:sp>
    </p:spTree>
    <p:extLst>
      <p:ext uri="{BB962C8B-B14F-4D97-AF65-F5344CB8AC3E}">
        <p14:creationId xmlns:p14="http://schemas.microsoft.com/office/powerpoint/2010/main" val="19959806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81358" y="1297201"/>
            <a:ext cx="2688558" cy="20121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sp>
        <p:nvSpPr>
          <p:cNvPr id="2" name="標題 1"/>
          <p:cNvSpPr>
            <a:spLocks noGrp="1"/>
          </p:cNvSpPr>
          <p:nvPr>
            <p:ph type="title"/>
          </p:nvPr>
        </p:nvSpPr>
        <p:spPr>
          <a:xfrm>
            <a:off x="1485901" y="1063229"/>
            <a:ext cx="2976113" cy="857250"/>
          </a:xfrm>
        </p:spPr>
        <p:txBody>
          <a:bodyPr>
            <a:normAutofit fontScale="90000"/>
          </a:bodyPr>
          <a:lstStyle/>
          <a:p>
            <a:r>
              <a:rPr lang="en-US" altLang="zh-TW" dirty="0"/>
              <a:t>Smart cities </a:t>
            </a:r>
            <a:r>
              <a:rPr lang="en-US" altLang="zh-TW" dirty="0" smtClean="0"/>
              <a:t/>
            </a:r>
            <a:br>
              <a:rPr lang="en-US" altLang="zh-TW" dirty="0" smtClean="0"/>
            </a:br>
            <a:r>
              <a:rPr lang="en-US" altLang="zh-TW" dirty="0" smtClean="0"/>
              <a:t> </a:t>
            </a:r>
            <a:r>
              <a:rPr lang="en-US" altLang="zh-TW" dirty="0"/>
              <a:t>some examples</a:t>
            </a:r>
          </a:p>
        </p:txBody>
      </p:sp>
      <p:sp>
        <p:nvSpPr>
          <p:cNvPr id="10" name="內容版面配置區 9"/>
          <p:cNvSpPr>
            <a:spLocks noGrp="1"/>
          </p:cNvSpPr>
          <p:nvPr>
            <p:ph idx="1"/>
          </p:nvPr>
        </p:nvSpPr>
        <p:spPr>
          <a:xfrm>
            <a:off x="1485896" y="3082866"/>
            <a:ext cx="6172200" cy="2640739"/>
          </a:xfrm>
        </p:spPr>
        <p:txBody>
          <a:bodyPr>
            <a:normAutofit lnSpcReduction="10000"/>
          </a:bodyPr>
          <a:lstStyle/>
          <a:p>
            <a:pPr>
              <a:spcBef>
                <a:spcPts val="0"/>
              </a:spcBef>
            </a:pPr>
            <a:r>
              <a:rPr lang="en-US" altLang="zh-TW" sz="1800" dirty="0"/>
              <a:t>Smart Transportation</a:t>
            </a:r>
          </a:p>
          <a:p>
            <a:pPr lvl="1">
              <a:spcBef>
                <a:spcPts val="0"/>
              </a:spcBef>
            </a:pPr>
            <a:r>
              <a:rPr lang="en-US" altLang="zh-TW" sz="1500" dirty="0"/>
              <a:t>Solutions for parking traffic monitoring, public transport management</a:t>
            </a:r>
          </a:p>
          <a:p>
            <a:pPr>
              <a:spcBef>
                <a:spcPts val="0"/>
              </a:spcBef>
            </a:pPr>
            <a:r>
              <a:rPr lang="en-US" altLang="zh-TW" sz="1800" dirty="0">
                <a:solidFill>
                  <a:schemeClr val="bg1">
                    <a:lumMod val="65000"/>
                  </a:schemeClr>
                </a:solidFill>
              </a:rPr>
              <a:t>Smart Healthcare</a:t>
            </a:r>
          </a:p>
          <a:p>
            <a:pPr lvl="1">
              <a:spcBef>
                <a:spcPts val="0"/>
              </a:spcBef>
            </a:pPr>
            <a:r>
              <a:rPr lang="en-US" altLang="zh-TW" sz="1500" dirty="0">
                <a:solidFill>
                  <a:schemeClr val="bg1">
                    <a:lumMod val="65000"/>
                  </a:schemeClr>
                </a:solidFill>
              </a:rPr>
              <a:t>Electronic records, hospital asset, remote monitoring management</a:t>
            </a:r>
          </a:p>
          <a:p>
            <a:pPr>
              <a:spcBef>
                <a:spcPts val="0"/>
              </a:spcBef>
            </a:pPr>
            <a:r>
              <a:rPr lang="en-US" altLang="zh-TW" sz="1800" dirty="0">
                <a:solidFill>
                  <a:schemeClr val="bg1">
                    <a:lumMod val="65000"/>
                  </a:schemeClr>
                </a:solidFill>
              </a:rPr>
              <a:t>Smart Education</a:t>
            </a:r>
          </a:p>
          <a:p>
            <a:pPr lvl="1">
              <a:spcBef>
                <a:spcPts val="0"/>
              </a:spcBef>
            </a:pPr>
            <a:r>
              <a:rPr lang="en-US" altLang="zh-TW" sz="1500" dirty="0">
                <a:solidFill>
                  <a:schemeClr val="bg1">
                    <a:lumMod val="65000"/>
                  </a:schemeClr>
                </a:solidFill>
              </a:rPr>
              <a:t>eLearning, MOOCs, and connected campuses</a:t>
            </a:r>
          </a:p>
          <a:p>
            <a:pPr>
              <a:spcBef>
                <a:spcPts val="0"/>
              </a:spcBef>
            </a:pPr>
            <a:r>
              <a:rPr lang="en-US" altLang="zh-TW" sz="1800" dirty="0">
                <a:solidFill>
                  <a:schemeClr val="bg1">
                    <a:lumMod val="65000"/>
                  </a:schemeClr>
                </a:solidFill>
              </a:rPr>
              <a:t>Security and Public Safety</a:t>
            </a:r>
          </a:p>
          <a:p>
            <a:pPr lvl="1">
              <a:spcBef>
                <a:spcPts val="0"/>
              </a:spcBef>
            </a:pPr>
            <a:r>
              <a:rPr lang="en-US" altLang="zh-TW" sz="1500" dirty="0">
                <a:solidFill>
                  <a:schemeClr val="bg1">
                    <a:lumMod val="65000"/>
                  </a:schemeClr>
                </a:solidFill>
              </a:rPr>
              <a:t>Video surveillance, and workflows for emergency services</a:t>
            </a:r>
          </a:p>
          <a:p>
            <a:pPr>
              <a:spcBef>
                <a:spcPts val="0"/>
              </a:spcBef>
            </a:pPr>
            <a:r>
              <a:rPr lang="en-US" altLang="zh-TW" sz="1800" dirty="0">
                <a:solidFill>
                  <a:schemeClr val="bg1">
                    <a:lumMod val="65000"/>
                  </a:schemeClr>
                </a:solidFill>
              </a:rPr>
              <a:t>Smart Buildings</a:t>
            </a:r>
          </a:p>
          <a:p>
            <a:pPr lvl="1">
              <a:spcBef>
                <a:spcPts val="0"/>
              </a:spcBef>
            </a:pPr>
            <a:r>
              <a:rPr lang="en-US" altLang="zh-TW" sz="1500" dirty="0">
                <a:solidFill>
                  <a:schemeClr val="bg1">
                    <a:lumMod val="65000"/>
                  </a:schemeClr>
                </a:solidFill>
              </a:rPr>
              <a:t>Smart meters, light, heating, and water and waste management</a:t>
            </a:r>
            <a:endParaRPr lang="zh-TW" altLang="en-US" sz="1500" dirty="0">
              <a:solidFill>
                <a:schemeClr val="bg1">
                  <a:lumMod val="65000"/>
                </a:schemeClr>
              </a:solidFill>
            </a:endParaRPr>
          </a:p>
        </p:txBody>
      </p:sp>
      <p:pic>
        <p:nvPicPr>
          <p:cNvPr id="1026" name="Picture 2" descr="http://gblogs.cisco.com/asiapacific/wp-content/uploads/sites/39/2014/07/Cisco-Transportation-IoE.jpg"/>
          <p:cNvPicPr>
            <a:picLocks noChangeAspect="1" noChangeArrowheads="1"/>
          </p:cNvPicPr>
          <p:nvPr/>
        </p:nvPicPr>
        <p:blipFill rotWithShape="1">
          <a:blip r:embed="rId3">
            <a:extLst>
              <a:ext uri="{28A0092B-C50C-407E-A947-70E740481C1C}">
                <a14:useLocalDpi xmlns:a14="http://schemas.microsoft.com/office/drawing/2010/main" val="0"/>
              </a:ext>
            </a:extLst>
          </a:blip>
          <a:srcRect t="8517" b="15567"/>
          <a:stretch/>
        </p:blipFill>
        <p:spPr bwMode="auto">
          <a:xfrm>
            <a:off x="4684871" y="1355425"/>
            <a:ext cx="2494463" cy="1893694"/>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4"/>
          </p:nvPr>
        </p:nvSpPr>
        <p:spPr/>
        <p:txBody>
          <a:bodyPr/>
          <a:lstStyle/>
          <a:p>
            <a:fld id="{BC71E80C-9635-473D-9F26-B779060F2DD3}" type="slidenum">
              <a:rPr lang="zh-TW" altLang="en-US" smtClean="0"/>
              <a:t>91</a:t>
            </a:fld>
            <a:endParaRPr lang="zh-TW" altLang="en-US"/>
          </a:p>
        </p:txBody>
      </p:sp>
    </p:spTree>
    <p:extLst>
      <p:ext uri="{BB962C8B-B14F-4D97-AF65-F5344CB8AC3E}">
        <p14:creationId xmlns:p14="http://schemas.microsoft.com/office/powerpoint/2010/main" val="20373369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581358" y="1297201"/>
            <a:ext cx="2688558" cy="20121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sp>
        <p:nvSpPr>
          <p:cNvPr id="10" name="內容版面配置區 9"/>
          <p:cNvSpPr>
            <a:spLocks noGrp="1"/>
          </p:cNvSpPr>
          <p:nvPr>
            <p:ph idx="1"/>
          </p:nvPr>
        </p:nvSpPr>
        <p:spPr>
          <a:xfrm>
            <a:off x="1485896" y="3082866"/>
            <a:ext cx="6172200" cy="2640739"/>
          </a:xfrm>
        </p:spPr>
        <p:txBody>
          <a:bodyPr>
            <a:normAutofit lnSpcReduction="10000"/>
          </a:bodyPr>
          <a:lstStyle/>
          <a:p>
            <a:pPr>
              <a:spcBef>
                <a:spcPts val="0"/>
              </a:spcBef>
            </a:pPr>
            <a:r>
              <a:rPr lang="en-US" altLang="zh-TW" sz="1800" dirty="0">
                <a:solidFill>
                  <a:schemeClr val="bg1">
                    <a:lumMod val="65000"/>
                  </a:schemeClr>
                </a:solidFill>
              </a:rPr>
              <a:t>Smart Transportation</a:t>
            </a:r>
          </a:p>
          <a:p>
            <a:pPr lvl="1">
              <a:spcBef>
                <a:spcPts val="0"/>
              </a:spcBef>
            </a:pPr>
            <a:r>
              <a:rPr lang="en-US" altLang="zh-TW" sz="1500" dirty="0">
                <a:solidFill>
                  <a:schemeClr val="bg1">
                    <a:lumMod val="65000"/>
                  </a:schemeClr>
                </a:solidFill>
              </a:rPr>
              <a:t>Solutions for parking traffic monitoring, public transport management</a:t>
            </a:r>
          </a:p>
          <a:p>
            <a:pPr>
              <a:spcBef>
                <a:spcPts val="0"/>
              </a:spcBef>
            </a:pPr>
            <a:r>
              <a:rPr lang="en-US" altLang="zh-TW" sz="1800" dirty="0"/>
              <a:t>Smart Healthcare</a:t>
            </a:r>
          </a:p>
          <a:p>
            <a:pPr lvl="1">
              <a:spcBef>
                <a:spcPts val="0"/>
              </a:spcBef>
            </a:pPr>
            <a:r>
              <a:rPr lang="en-US" altLang="zh-TW" sz="1500" dirty="0"/>
              <a:t>Electronic records, hospital asset, remote monitoring management</a:t>
            </a:r>
          </a:p>
          <a:p>
            <a:pPr>
              <a:spcBef>
                <a:spcPts val="0"/>
              </a:spcBef>
            </a:pPr>
            <a:r>
              <a:rPr lang="en-US" altLang="zh-TW" sz="1800" dirty="0">
                <a:solidFill>
                  <a:schemeClr val="bg1">
                    <a:lumMod val="65000"/>
                  </a:schemeClr>
                </a:solidFill>
              </a:rPr>
              <a:t>Smart Education</a:t>
            </a:r>
          </a:p>
          <a:p>
            <a:pPr lvl="1">
              <a:spcBef>
                <a:spcPts val="0"/>
              </a:spcBef>
            </a:pPr>
            <a:r>
              <a:rPr lang="en-US" altLang="zh-TW" sz="1500" dirty="0">
                <a:solidFill>
                  <a:schemeClr val="bg1">
                    <a:lumMod val="65000"/>
                  </a:schemeClr>
                </a:solidFill>
              </a:rPr>
              <a:t>eLearning, MOOCs, and connected campuses</a:t>
            </a:r>
          </a:p>
          <a:p>
            <a:pPr>
              <a:spcBef>
                <a:spcPts val="0"/>
              </a:spcBef>
            </a:pPr>
            <a:r>
              <a:rPr lang="en-US" altLang="zh-TW" sz="1800" dirty="0">
                <a:solidFill>
                  <a:schemeClr val="bg1">
                    <a:lumMod val="65000"/>
                  </a:schemeClr>
                </a:solidFill>
              </a:rPr>
              <a:t>Security and Public Safety</a:t>
            </a:r>
          </a:p>
          <a:p>
            <a:pPr lvl="1">
              <a:spcBef>
                <a:spcPts val="0"/>
              </a:spcBef>
            </a:pPr>
            <a:r>
              <a:rPr lang="en-US" altLang="zh-TW" sz="1500" dirty="0">
                <a:solidFill>
                  <a:schemeClr val="bg1">
                    <a:lumMod val="65000"/>
                  </a:schemeClr>
                </a:solidFill>
              </a:rPr>
              <a:t>Video surveillance, and workflows for emergency services</a:t>
            </a:r>
          </a:p>
          <a:p>
            <a:pPr>
              <a:spcBef>
                <a:spcPts val="0"/>
              </a:spcBef>
            </a:pPr>
            <a:r>
              <a:rPr lang="en-US" altLang="zh-TW" sz="1800" dirty="0">
                <a:solidFill>
                  <a:schemeClr val="bg1">
                    <a:lumMod val="65000"/>
                  </a:schemeClr>
                </a:solidFill>
              </a:rPr>
              <a:t>Smart Buildings</a:t>
            </a:r>
          </a:p>
          <a:p>
            <a:pPr lvl="1">
              <a:spcBef>
                <a:spcPts val="0"/>
              </a:spcBef>
            </a:pPr>
            <a:r>
              <a:rPr lang="en-US" altLang="zh-TW" sz="1500" dirty="0">
                <a:solidFill>
                  <a:schemeClr val="bg1">
                    <a:lumMod val="65000"/>
                  </a:schemeClr>
                </a:solidFill>
              </a:rPr>
              <a:t>Smart meters, light, heating, and water and waste management</a:t>
            </a:r>
            <a:endParaRPr lang="zh-TW" altLang="en-US" sz="1500" dirty="0">
              <a:solidFill>
                <a:schemeClr val="bg1">
                  <a:lumMod val="65000"/>
                </a:schemeClr>
              </a:solidFill>
            </a:endParaRPr>
          </a:p>
        </p:txBody>
      </p:sp>
      <p:sp>
        <p:nvSpPr>
          <p:cNvPr id="13" name="標題 1"/>
          <p:cNvSpPr>
            <a:spLocks noGrp="1"/>
          </p:cNvSpPr>
          <p:nvPr>
            <p:ph type="title"/>
          </p:nvPr>
        </p:nvSpPr>
        <p:spPr>
          <a:xfrm>
            <a:off x="1485901" y="1063229"/>
            <a:ext cx="2976113" cy="857250"/>
          </a:xfrm>
        </p:spPr>
        <p:txBody>
          <a:bodyPr>
            <a:normAutofit fontScale="90000"/>
          </a:bodyPr>
          <a:lstStyle/>
          <a:p>
            <a:r>
              <a:rPr lang="en-US" altLang="zh-TW" dirty="0"/>
              <a:t>Smart cities </a:t>
            </a:r>
            <a:r>
              <a:rPr lang="en-US" altLang="zh-TW" dirty="0" smtClean="0"/>
              <a:t/>
            </a:r>
            <a:br>
              <a:rPr lang="en-US" altLang="zh-TW" dirty="0" smtClean="0"/>
            </a:br>
            <a:r>
              <a:rPr lang="en-US" altLang="zh-TW" dirty="0" smtClean="0"/>
              <a:t> </a:t>
            </a:r>
            <a:r>
              <a:rPr lang="en-US" altLang="zh-TW" dirty="0"/>
              <a:t>some examples</a:t>
            </a:r>
          </a:p>
        </p:txBody>
      </p:sp>
      <p:pic>
        <p:nvPicPr>
          <p:cNvPr id="5124" name="Picture 4" descr="http://m.c.lnkd.licdn.com/mpr/mpr/p/7/005/09e/225/2f19ac2.jpg"/>
          <p:cNvPicPr>
            <a:picLocks noChangeAspect="1" noChangeArrowheads="1"/>
          </p:cNvPicPr>
          <p:nvPr/>
        </p:nvPicPr>
        <p:blipFill rotWithShape="1">
          <a:blip r:embed="rId3">
            <a:extLst>
              <a:ext uri="{28A0092B-C50C-407E-A947-70E740481C1C}">
                <a14:useLocalDpi xmlns:a14="http://schemas.microsoft.com/office/drawing/2010/main" val="0"/>
              </a:ext>
            </a:extLst>
          </a:blip>
          <a:srcRect l="16345" r="1"/>
          <a:stretch/>
        </p:blipFill>
        <p:spPr bwMode="auto">
          <a:xfrm>
            <a:off x="4643168" y="1414533"/>
            <a:ext cx="2581454" cy="17754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92</a:t>
            </a:fld>
            <a:endParaRPr lang="zh-TW" altLang="en-US"/>
          </a:p>
        </p:txBody>
      </p:sp>
    </p:spTree>
    <p:extLst>
      <p:ext uri="{BB962C8B-B14F-4D97-AF65-F5344CB8AC3E}">
        <p14:creationId xmlns:p14="http://schemas.microsoft.com/office/powerpoint/2010/main" val="42428753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直角三角形 8"/>
          <p:cNvSpPr/>
          <p:nvPr/>
        </p:nvSpPr>
        <p:spPr>
          <a:xfrm rot="10800000">
            <a:off x="1142998" y="945711"/>
            <a:ext cx="6857999" cy="351490"/>
          </a:xfrm>
          <a:prstGeom prst="rtTriangle">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內容版面配置區 9"/>
          <p:cNvSpPr>
            <a:spLocks noGrp="1"/>
          </p:cNvSpPr>
          <p:nvPr>
            <p:ph idx="1"/>
          </p:nvPr>
        </p:nvSpPr>
        <p:spPr>
          <a:xfrm>
            <a:off x="1485896" y="3082866"/>
            <a:ext cx="6172200" cy="2640739"/>
          </a:xfrm>
        </p:spPr>
        <p:txBody>
          <a:bodyPr>
            <a:normAutofit lnSpcReduction="10000"/>
          </a:bodyPr>
          <a:lstStyle/>
          <a:p>
            <a:pPr>
              <a:spcBef>
                <a:spcPts val="0"/>
              </a:spcBef>
            </a:pPr>
            <a:r>
              <a:rPr lang="en-US" altLang="zh-TW" sz="1800" dirty="0">
                <a:solidFill>
                  <a:schemeClr val="bg1">
                    <a:lumMod val="65000"/>
                  </a:schemeClr>
                </a:solidFill>
              </a:rPr>
              <a:t>Smart Transportation</a:t>
            </a:r>
          </a:p>
          <a:p>
            <a:pPr lvl="1">
              <a:spcBef>
                <a:spcPts val="0"/>
              </a:spcBef>
            </a:pPr>
            <a:r>
              <a:rPr lang="en-US" altLang="zh-TW" sz="1500" dirty="0">
                <a:solidFill>
                  <a:schemeClr val="bg1">
                    <a:lumMod val="65000"/>
                  </a:schemeClr>
                </a:solidFill>
              </a:rPr>
              <a:t>Solutions for parking traffic monitoring, public transport management</a:t>
            </a:r>
          </a:p>
          <a:p>
            <a:pPr>
              <a:spcBef>
                <a:spcPts val="0"/>
              </a:spcBef>
            </a:pPr>
            <a:r>
              <a:rPr lang="en-US" altLang="zh-TW" sz="1800" dirty="0">
                <a:solidFill>
                  <a:schemeClr val="bg1">
                    <a:lumMod val="65000"/>
                  </a:schemeClr>
                </a:solidFill>
              </a:rPr>
              <a:t>Smart Healthcare</a:t>
            </a:r>
          </a:p>
          <a:p>
            <a:pPr lvl="1">
              <a:spcBef>
                <a:spcPts val="0"/>
              </a:spcBef>
            </a:pPr>
            <a:r>
              <a:rPr lang="en-US" altLang="zh-TW" sz="1500" dirty="0">
                <a:solidFill>
                  <a:schemeClr val="bg1">
                    <a:lumMod val="65000"/>
                  </a:schemeClr>
                </a:solidFill>
              </a:rPr>
              <a:t>Electronic records, hospital asset, remote monitoring management</a:t>
            </a:r>
          </a:p>
          <a:p>
            <a:pPr>
              <a:spcBef>
                <a:spcPts val="0"/>
              </a:spcBef>
            </a:pPr>
            <a:r>
              <a:rPr lang="en-US" altLang="zh-TW" sz="1800" dirty="0"/>
              <a:t>Smart Education</a:t>
            </a:r>
          </a:p>
          <a:p>
            <a:pPr lvl="1">
              <a:spcBef>
                <a:spcPts val="0"/>
              </a:spcBef>
            </a:pPr>
            <a:r>
              <a:rPr lang="en-US" altLang="zh-TW" sz="1500" dirty="0"/>
              <a:t>eLearning, MOOCs, and connected campuses</a:t>
            </a:r>
          </a:p>
          <a:p>
            <a:pPr>
              <a:spcBef>
                <a:spcPts val="0"/>
              </a:spcBef>
            </a:pPr>
            <a:r>
              <a:rPr lang="en-US" altLang="zh-TW" sz="1800" dirty="0">
                <a:solidFill>
                  <a:schemeClr val="bg1">
                    <a:lumMod val="65000"/>
                  </a:schemeClr>
                </a:solidFill>
              </a:rPr>
              <a:t>Security and Public Safety</a:t>
            </a:r>
          </a:p>
          <a:p>
            <a:pPr lvl="1">
              <a:spcBef>
                <a:spcPts val="0"/>
              </a:spcBef>
            </a:pPr>
            <a:r>
              <a:rPr lang="en-US" altLang="zh-TW" sz="1500" dirty="0">
                <a:solidFill>
                  <a:schemeClr val="bg1">
                    <a:lumMod val="65000"/>
                  </a:schemeClr>
                </a:solidFill>
              </a:rPr>
              <a:t>Video surveillance, and workflows for emergency services</a:t>
            </a:r>
          </a:p>
          <a:p>
            <a:pPr>
              <a:spcBef>
                <a:spcPts val="0"/>
              </a:spcBef>
            </a:pPr>
            <a:r>
              <a:rPr lang="en-US" altLang="zh-TW" sz="1800" dirty="0">
                <a:solidFill>
                  <a:schemeClr val="bg1">
                    <a:lumMod val="65000"/>
                  </a:schemeClr>
                </a:solidFill>
              </a:rPr>
              <a:t>Smart Buildings</a:t>
            </a:r>
          </a:p>
          <a:p>
            <a:pPr lvl="1">
              <a:spcBef>
                <a:spcPts val="0"/>
              </a:spcBef>
            </a:pPr>
            <a:r>
              <a:rPr lang="en-US" altLang="zh-TW" sz="1500" dirty="0">
                <a:solidFill>
                  <a:schemeClr val="bg1">
                    <a:lumMod val="65000"/>
                  </a:schemeClr>
                </a:solidFill>
              </a:rPr>
              <a:t>Smart meters, light, heating, and water and waste management</a:t>
            </a:r>
            <a:endParaRPr lang="zh-TW" altLang="en-US" sz="1500" dirty="0">
              <a:solidFill>
                <a:schemeClr val="bg1">
                  <a:lumMod val="65000"/>
                </a:schemeClr>
              </a:solidFill>
            </a:endParaRPr>
          </a:p>
        </p:txBody>
      </p:sp>
      <p:sp>
        <p:nvSpPr>
          <p:cNvPr id="11" name="標題 1"/>
          <p:cNvSpPr>
            <a:spLocks noGrp="1"/>
          </p:cNvSpPr>
          <p:nvPr>
            <p:ph type="title"/>
          </p:nvPr>
        </p:nvSpPr>
        <p:spPr>
          <a:xfrm>
            <a:off x="1485901" y="1063229"/>
            <a:ext cx="2976113" cy="857250"/>
          </a:xfrm>
        </p:spPr>
        <p:txBody>
          <a:bodyPr>
            <a:normAutofit fontScale="90000"/>
          </a:bodyPr>
          <a:lstStyle/>
          <a:p>
            <a:r>
              <a:rPr lang="en-US" altLang="zh-TW" dirty="0"/>
              <a:t>Smart cities </a:t>
            </a:r>
            <a:r>
              <a:rPr lang="en-US" altLang="zh-TW" dirty="0" smtClean="0"/>
              <a:t/>
            </a:r>
            <a:br>
              <a:rPr lang="en-US" altLang="zh-TW" dirty="0" smtClean="0"/>
            </a:br>
            <a:r>
              <a:rPr lang="en-US" altLang="zh-TW" dirty="0" smtClean="0"/>
              <a:t> </a:t>
            </a:r>
            <a:r>
              <a:rPr lang="en-US" altLang="zh-TW" dirty="0"/>
              <a:t>some examples</a:t>
            </a:r>
          </a:p>
        </p:txBody>
      </p:sp>
      <p:sp>
        <p:nvSpPr>
          <p:cNvPr id="12" name="矩形 11"/>
          <p:cNvSpPr/>
          <p:nvPr/>
        </p:nvSpPr>
        <p:spPr>
          <a:xfrm>
            <a:off x="4581358" y="1297201"/>
            <a:ext cx="2688558" cy="20121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pic>
        <p:nvPicPr>
          <p:cNvPr id="4098" name="Picture 2" descr="http://techforworld.com/wp-content/uploads/2012/11/Smart-Phone-Apps-and-Educ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6110" r="4266"/>
          <a:stretch/>
        </p:blipFill>
        <p:spPr bwMode="auto">
          <a:xfrm>
            <a:off x="4651083" y="1353335"/>
            <a:ext cx="2562047" cy="188480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93</a:t>
            </a:fld>
            <a:endParaRPr lang="zh-TW" altLang="en-US"/>
          </a:p>
        </p:txBody>
      </p:sp>
    </p:spTree>
    <p:extLst>
      <p:ext uri="{BB962C8B-B14F-4D97-AF65-F5344CB8AC3E}">
        <p14:creationId xmlns:p14="http://schemas.microsoft.com/office/powerpoint/2010/main" val="42252230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9"/>
          <p:cNvSpPr>
            <a:spLocks noGrp="1"/>
          </p:cNvSpPr>
          <p:nvPr>
            <p:ph idx="1"/>
          </p:nvPr>
        </p:nvSpPr>
        <p:spPr>
          <a:xfrm>
            <a:off x="1485896" y="3082866"/>
            <a:ext cx="6172200" cy="2640739"/>
          </a:xfrm>
        </p:spPr>
        <p:txBody>
          <a:bodyPr>
            <a:normAutofit lnSpcReduction="10000"/>
          </a:bodyPr>
          <a:lstStyle/>
          <a:p>
            <a:pPr>
              <a:spcBef>
                <a:spcPts val="0"/>
              </a:spcBef>
            </a:pPr>
            <a:r>
              <a:rPr lang="en-US" altLang="zh-TW" sz="1800" dirty="0">
                <a:solidFill>
                  <a:schemeClr val="bg1">
                    <a:lumMod val="65000"/>
                  </a:schemeClr>
                </a:solidFill>
              </a:rPr>
              <a:t>Smart Transportation</a:t>
            </a:r>
          </a:p>
          <a:p>
            <a:pPr lvl="1">
              <a:spcBef>
                <a:spcPts val="0"/>
              </a:spcBef>
            </a:pPr>
            <a:r>
              <a:rPr lang="en-US" altLang="zh-TW" sz="1500" dirty="0">
                <a:solidFill>
                  <a:schemeClr val="bg1">
                    <a:lumMod val="65000"/>
                  </a:schemeClr>
                </a:solidFill>
              </a:rPr>
              <a:t>Solutions for parking traffic monitoring, public transport management</a:t>
            </a:r>
          </a:p>
          <a:p>
            <a:pPr>
              <a:spcBef>
                <a:spcPts val="0"/>
              </a:spcBef>
            </a:pPr>
            <a:r>
              <a:rPr lang="en-US" altLang="zh-TW" sz="1800" dirty="0">
                <a:solidFill>
                  <a:schemeClr val="bg1">
                    <a:lumMod val="65000"/>
                  </a:schemeClr>
                </a:solidFill>
              </a:rPr>
              <a:t>Smart Healthcare</a:t>
            </a:r>
          </a:p>
          <a:p>
            <a:pPr lvl="1">
              <a:spcBef>
                <a:spcPts val="0"/>
              </a:spcBef>
            </a:pPr>
            <a:r>
              <a:rPr lang="en-US" altLang="zh-TW" sz="1500" dirty="0">
                <a:solidFill>
                  <a:schemeClr val="bg1">
                    <a:lumMod val="65000"/>
                  </a:schemeClr>
                </a:solidFill>
              </a:rPr>
              <a:t>Electronic records, hospital asset, remote monitoring management</a:t>
            </a:r>
          </a:p>
          <a:p>
            <a:pPr>
              <a:spcBef>
                <a:spcPts val="0"/>
              </a:spcBef>
            </a:pPr>
            <a:r>
              <a:rPr lang="en-US" altLang="zh-TW" sz="1800" dirty="0">
                <a:solidFill>
                  <a:schemeClr val="bg1">
                    <a:lumMod val="65000"/>
                  </a:schemeClr>
                </a:solidFill>
              </a:rPr>
              <a:t>Smart Education</a:t>
            </a:r>
          </a:p>
          <a:p>
            <a:pPr lvl="1">
              <a:spcBef>
                <a:spcPts val="0"/>
              </a:spcBef>
            </a:pPr>
            <a:r>
              <a:rPr lang="en-US" altLang="zh-TW" sz="1500" dirty="0">
                <a:solidFill>
                  <a:schemeClr val="bg1">
                    <a:lumMod val="65000"/>
                  </a:schemeClr>
                </a:solidFill>
              </a:rPr>
              <a:t>eLearning, MOOCs, and connected campuses</a:t>
            </a:r>
          </a:p>
          <a:p>
            <a:pPr>
              <a:spcBef>
                <a:spcPts val="0"/>
              </a:spcBef>
            </a:pPr>
            <a:r>
              <a:rPr lang="en-US" altLang="zh-TW" sz="1800" dirty="0"/>
              <a:t>Security and Public Safety</a:t>
            </a:r>
          </a:p>
          <a:p>
            <a:pPr lvl="1">
              <a:spcBef>
                <a:spcPts val="0"/>
              </a:spcBef>
            </a:pPr>
            <a:r>
              <a:rPr lang="en-US" altLang="zh-TW" sz="1500" dirty="0"/>
              <a:t>Video surveillance, and workflows for emergency services</a:t>
            </a:r>
          </a:p>
          <a:p>
            <a:pPr>
              <a:spcBef>
                <a:spcPts val="0"/>
              </a:spcBef>
            </a:pPr>
            <a:r>
              <a:rPr lang="en-US" altLang="zh-TW" sz="1800" dirty="0">
                <a:solidFill>
                  <a:schemeClr val="bg1">
                    <a:lumMod val="65000"/>
                  </a:schemeClr>
                </a:solidFill>
              </a:rPr>
              <a:t>Smart Buildings</a:t>
            </a:r>
          </a:p>
          <a:p>
            <a:pPr lvl="1">
              <a:spcBef>
                <a:spcPts val="0"/>
              </a:spcBef>
            </a:pPr>
            <a:r>
              <a:rPr lang="en-US" altLang="zh-TW" sz="1500" dirty="0">
                <a:solidFill>
                  <a:schemeClr val="bg1">
                    <a:lumMod val="65000"/>
                  </a:schemeClr>
                </a:solidFill>
              </a:rPr>
              <a:t>Smart meters, light, heating, and water and waste management</a:t>
            </a:r>
            <a:endParaRPr lang="zh-TW" altLang="en-US" sz="1500" dirty="0">
              <a:solidFill>
                <a:schemeClr val="bg1">
                  <a:lumMod val="65000"/>
                </a:schemeClr>
              </a:solidFill>
            </a:endParaRPr>
          </a:p>
        </p:txBody>
      </p:sp>
      <p:sp>
        <p:nvSpPr>
          <p:cNvPr id="11" name="標題 1"/>
          <p:cNvSpPr>
            <a:spLocks noGrp="1"/>
          </p:cNvSpPr>
          <p:nvPr>
            <p:ph type="title"/>
          </p:nvPr>
        </p:nvSpPr>
        <p:spPr>
          <a:xfrm>
            <a:off x="1485901" y="1063229"/>
            <a:ext cx="2976113" cy="857250"/>
          </a:xfrm>
        </p:spPr>
        <p:txBody>
          <a:bodyPr>
            <a:normAutofit fontScale="90000"/>
          </a:bodyPr>
          <a:lstStyle/>
          <a:p>
            <a:r>
              <a:rPr lang="en-US" altLang="zh-TW" dirty="0"/>
              <a:t>Smart cities </a:t>
            </a:r>
            <a:r>
              <a:rPr lang="en-US" altLang="zh-TW" dirty="0" smtClean="0"/>
              <a:t/>
            </a:r>
            <a:br>
              <a:rPr lang="en-US" altLang="zh-TW" dirty="0" smtClean="0"/>
            </a:br>
            <a:r>
              <a:rPr lang="en-US" altLang="zh-TW" dirty="0" smtClean="0"/>
              <a:t> </a:t>
            </a:r>
            <a:r>
              <a:rPr lang="en-US" altLang="zh-TW" dirty="0"/>
              <a:t>some examples</a:t>
            </a:r>
          </a:p>
        </p:txBody>
      </p:sp>
      <p:sp>
        <p:nvSpPr>
          <p:cNvPr id="12" name="矩形 11"/>
          <p:cNvSpPr/>
          <p:nvPr/>
        </p:nvSpPr>
        <p:spPr>
          <a:xfrm>
            <a:off x="4581358" y="1297201"/>
            <a:ext cx="2688558" cy="20121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pic>
        <p:nvPicPr>
          <p:cNvPr id="3074" name="Picture 2" descr="http://safeguarde.com/wp-content/uploads/2015/06/surv4.jpg"/>
          <p:cNvPicPr>
            <a:picLocks noChangeAspect="1" noChangeArrowheads="1"/>
          </p:cNvPicPr>
          <p:nvPr/>
        </p:nvPicPr>
        <p:blipFill rotWithShape="1">
          <a:blip r:embed="rId3">
            <a:extLst>
              <a:ext uri="{28A0092B-C50C-407E-A947-70E740481C1C}">
                <a14:useLocalDpi xmlns:a14="http://schemas.microsoft.com/office/drawing/2010/main" val="0"/>
              </a:ext>
            </a:extLst>
          </a:blip>
          <a:srcRect r="4948"/>
          <a:stretch/>
        </p:blipFill>
        <p:spPr bwMode="auto">
          <a:xfrm>
            <a:off x="4646780" y="1402353"/>
            <a:ext cx="2564903" cy="182144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94</a:t>
            </a:fld>
            <a:endParaRPr lang="zh-TW" altLang="en-US"/>
          </a:p>
        </p:txBody>
      </p:sp>
    </p:spTree>
    <p:extLst>
      <p:ext uri="{BB962C8B-B14F-4D97-AF65-F5344CB8AC3E}">
        <p14:creationId xmlns:p14="http://schemas.microsoft.com/office/powerpoint/2010/main" val="33009511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9"/>
          <p:cNvSpPr>
            <a:spLocks noGrp="1"/>
          </p:cNvSpPr>
          <p:nvPr>
            <p:ph idx="1"/>
          </p:nvPr>
        </p:nvSpPr>
        <p:spPr>
          <a:xfrm>
            <a:off x="1485896" y="3082866"/>
            <a:ext cx="6172200" cy="2640739"/>
          </a:xfrm>
        </p:spPr>
        <p:txBody>
          <a:bodyPr>
            <a:normAutofit lnSpcReduction="10000"/>
          </a:bodyPr>
          <a:lstStyle/>
          <a:p>
            <a:pPr>
              <a:spcBef>
                <a:spcPts val="0"/>
              </a:spcBef>
            </a:pPr>
            <a:r>
              <a:rPr lang="en-US" altLang="zh-TW" sz="1800" dirty="0">
                <a:solidFill>
                  <a:schemeClr val="bg1">
                    <a:lumMod val="65000"/>
                  </a:schemeClr>
                </a:solidFill>
              </a:rPr>
              <a:t>Smart Transportation</a:t>
            </a:r>
          </a:p>
          <a:p>
            <a:pPr lvl="1">
              <a:spcBef>
                <a:spcPts val="0"/>
              </a:spcBef>
            </a:pPr>
            <a:r>
              <a:rPr lang="en-US" altLang="zh-TW" sz="1500" dirty="0">
                <a:solidFill>
                  <a:schemeClr val="bg1">
                    <a:lumMod val="65000"/>
                  </a:schemeClr>
                </a:solidFill>
              </a:rPr>
              <a:t>Solutions for parking traffic monitoring, public transport management</a:t>
            </a:r>
          </a:p>
          <a:p>
            <a:pPr>
              <a:spcBef>
                <a:spcPts val="0"/>
              </a:spcBef>
            </a:pPr>
            <a:r>
              <a:rPr lang="en-US" altLang="zh-TW" sz="1800" dirty="0">
                <a:solidFill>
                  <a:schemeClr val="bg1">
                    <a:lumMod val="65000"/>
                  </a:schemeClr>
                </a:solidFill>
              </a:rPr>
              <a:t>Smart Healthcare</a:t>
            </a:r>
          </a:p>
          <a:p>
            <a:pPr lvl="1">
              <a:spcBef>
                <a:spcPts val="0"/>
              </a:spcBef>
            </a:pPr>
            <a:r>
              <a:rPr lang="en-US" altLang="zh-TW" sz="1500" dirty="0">
                <a:solidFill>
                  <a:schemeClr val="bg1">
                    <a:lumMod val="65000"/>
                  </a:schemeClr>
                </a:solidFill>
              </a:rPr>
              <a:t>Electronic records, hospital asset, remote monitoring management</a:t>
            </a:r>
          </a:p>
          <a:p>
            <a:pPr>
              <a:spcBef>
                <a:spcPts val="0"/>
              </a:spcBef>
            </a:pPr>
            <a:r>
              <a:rPr lang="en-US" altLang="zh-TW" sz="1800" dirty="0">
                <a:solidFill>
                  <a:schemeClr val="bg1">
                    <a:lumMod val="65000"/>
                  </a:schemeClr>
                </a:solidFill>
              </a:rPr>
              <a:t>Smart Education</a:t>
            </a:r>
          </a:p>
          <a:p>
            <a:pPr lvl="1">
              <a:spcBef>
                <a:spcPts val="0"/>
              </a:spcBef>
            </a:pPr>
            <a:r>
              <a:rPr lang="en-US" altLang="zh-TW" sz="1500" dirty="0">
                <a:solidFill>
                  <a:schemeClr val="bg1">
                    <a:lumMod val="65000"/>
                  </a:schemeClr>
                </a:solidFill>
              </a:rPr>
              <a:t>eLearning, MOOCs, and connected campuses</a:t>
            </a:r>
          </a:p>
          <a:p>
            <a:pPr>
              <a:spcBef>
                <a:spcPts val="0"/>
              </a:spcBef>
            </a:pPr>
            <a:r>
              <a:rPr lang="en-US" altLang="zh-TW" sz="1800" dirty="0">
                <a:solidFill>
                  <a:schemeClr val="bg1">
                    <a:lumMod val="65000"/>
                  </a:schemeClr>
                </a:solidFill>
              </a:rPr>
              <a:t>Security and Public Safety</a:t>
            </a:r>
          </a:p>
          <a:p>
            <a:pPr lvl="1">
              <a:spcBef>
                <a:spcPts val="0"/>
              </a:spcBef>
            </a:pPr>
            <a:r>
              <a:rPr lang="en-US" altLang="zh-TW" sz="1500" dirty="0">
                <a:solidFill>
                  <a:schemeClr val="bg1">
                    <a:lumMod val="65000"/>
                  </a:schemeClr>
                </a:solidFill>
              </a:rPr>
              <a:t>Video surveillance, and workflows for emergency services</a:t>
            </a:r>
          </a:p>
          <a:p>
            <a:pPr>
              <a:spcBef>
                <a:spcPts val="0"/>
              </a:spcBef>
            </a:pPr>
            <a:r>
              <a:rPr lang="en-US" altLang="zh-TW" sz="1800" dirty="0"/>
              <a:t>Smart Buildings</a:t>
            </a:r>
          </a:p>
          <a:p>
            <a:pPr lvl="1">
              <a:spcBef>
                <a:spcPts val="0"/>
              </a:spcBef>
            </a:pPr>
            <a:r>
              <a:rPr lang="en-US" altLang="zh-TW" sz="1500" dirty="0"/>
              <a:t>Smart meters, light, heating, and water and waste management</a:t>
            </a:r>
            <a:endParaRPr lang="zh-TW" altLang="en-US" sz="1500" dirty="0"/>
          </a:p>
        </p:txBody>
      </p:sp>
      <p:sp>
        <p:nvSpPr>
          <p:cNvPr id="11" name="標題 1"/>
          <p:cNvSpPr>
            <a:spLocks noGrp="1"/>
          </p:cNvSpPr>
          <p:nvPr>
            <p:ph type="title"/>
          </p:nvPr>
        </p:nvSpPr>
        <p:spPr>
          <a:xfrm>
            <a:off x="1485901" y="1063229"/>
            <a:ext cx="2976113" cy="857250"/>
          </a:xfrm>
        </p:spPr>
        <p:txBody>
          <a:bodyPr>
            <a:normAutofit fontScale="90000"/>
          </a:bodyPr>
          <a:lstStyle/>
          <a:p>
            <a:r>
              <a:rPr lang="en-US" altLang="zh-TW" dirty="0"/>
              <a:t>Smart cities </a:t>
            </a:r>
            <a:r>
              <a:rPr lang="en-US" altLang="zh-TW" dirty="0" smtClean="0"/>
              <a:t/>
            </a:r>
            <a:br>
              <a:rPr lang="en-US" altLang="zh-TW" dirty="0" smtClean="0"/>
            </a:br>
            <a:r>
              <a:rPr lang="en-US" altLang="zh-TW" dirty="0" smtClean="0"/>
              <a:t> </a:t>
            </a:r>
            <a:r>
              <a:rPr lang="en-US" altLang="zh-TW" dirty="0"/>
              <a:t>some examples</a:t>
            </a:r>
          </a:p>
        </p:txBody>
      </p:sp>
      <p:sp>
        <p:nvSpPr>
          <p:cNvPr id="12" name="矩形 11"/>
          <p:cNvSpPr/>
          <p:nvPr/>
        </p:nvSpPr>
        <p:spPr>
          <a:xfrm>
            <a:off x="4581358" y="1297201"/>
            <a:ext cx="2688558" cy="20121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pic>
        <p:nvPicPr>
          <p:cNvPr id="2050" name="Picture 2" descr="http://image.slidesharecdn.com/jeremytowler-evolutionofsmartbuildingsandtheirplaceintheinternetofeverything-141009055032-conversion-gate01/95/evolution-of-smart-buildings-and-their-place-in-the-internet-of-everything-7-638.jpg?cb=14128349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767" y="1346328"/>
            <a:ext cx="2545637" cy="191122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4"/>
          </p:nvPr>
        </p:nvSpPr>
        <p:spPr/>
        <p:txBody>
          <a:bodyPr/>
          <a:lstStyle/>
          <a:p>
            <a:fld id="{BC71E80C-9635-473D-9F26-B779060F2DD3}" type="slidenum">
              <a:rPr lang="zh-TW" altLang="en-US" smtClean="0"/>
              <a:t>95</a:t>
            </a:fld>
            <a:endParaRPr lang="zh-TW" altLang="en-US"/>
          </a:p>
        </p:txBody>
      </p:sp>
    </p:spTree>
    <p:extLst>
      <p:ext uri="{BB962C8B-B14F-4D97-AF65-F5344CB8AC3E}">
        <p14:creationId xmlns:p14="http://schemas.microsoft.com/office/powerpoint/2010/main" val="165324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Roles, actors, </a:t>
            </a:r>
            <a:r>
              <a:rPr lang="en-US" altLang="zh-TW" dirty="0" smtClean="0"/>
              <a:t>engagement (1)</a:t>
            </a:r>
            <a:endParaRPr lang="en-US" altLang="zh-TW" dirty="0"/>
          </a:p>
        </p:txBody>
      </p:sp>
      <p:sp>
        <p:nvSpPr>
          <p:cNvPr id="10" name="內容版面配置區 9"/>
          <p:cNvSpPr>
            <a:spLocks noGrp="1"/>
          </p:cNvSpPr>
          <p:nvPr>
            <p:ph idx="1"/>
          </p:nvPr>
        </p:nvSpPr>
        <p:spPr>
          <a:xfrm>
            <a:off x="457200" y="1656044"/>
            <a:ext cx="8229600" cy="4425355"/>
          </a:xfrm>
        </p:spPr>
        <p:txBody>
          <a:bodyPr>
            <a:normAutofit/>
          </a:bodyPr>
          <a:lstStyle/>
          <a:p>
            <a:r>
              <a:rPr lang="en-US" altLang="zh-TW" sz="2400" b="1" dirty="0"/>
              <a:t>People</a:t>
            </a:r>
            <a:r>
              <a:rPr lang="en-US" altLang="zh-TW" sz="2400" dirty="0"/>
              <a:t> are both key barriers and key opportunities for change within a smart city use case.</a:t>
            </a:r>
            <a:endParaRPr lang="en-US" altLang="zh-TW" sz="1800" dirty="0"/>
          </a:p>
          <a:p>
            <a:pPr lvl="1"/>
            <a:r>
              <a:rPr lang="en-US" altLang="zh-TW" sz="1800" dirty="0"/>
              <a:t>A parent who needs to interact with schools in the district.</a:t>
            </a:r>
          </a:p>
          <a:p>
            <a:pPr lvl="1"/>
            <a:r>
              <a:rPr lang="en-US" altLang="zh-TW" sz="1800" dirty="0"/>
              <a:t>An employee who needs to access city infrastructure to get to work.</a:t>
            </a:r>
          </a:p>
          <a:p>
            <a:endParaRPr lang="en-US" altLang="zh-TW" sz="2400" dirty="0"/>
          </a:p>
          <a:p>
            <a:r>
              <a:rPr lang="en-US" altLang="zh-TW" sz="2400" dirty="0"/>
              <a:t>In addition to the complexity of the number of roles that a citizen plays within a city context, the infrastructure itself is deeply embedded in a number of </a:t>
            </a:r>
            <a:r>
              <a:rPr lang="en-US" altLang="zh-TW" sz="2400" dirty="0" smtClean="0"/>
              <a:t>places.</a:t>
            </a:r>
            <a:endParaRPr lang="en-US" altLang="zh-TW" sz="2400" dirty="0"/>
          </a:p>
          <a:p>
            <a:pPr marL="0" indent="0">
              <a:buNone/>
            </a:pPr>
            <a:endParaRPr lang="en-US" altLang="zh-TW" sz="40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96</a:t>
            </a:fld>
            <a:endParaRPr lang="zh-TW" altLang="en-US"/>
          </a:p>
        </p:txBody>
      </p:sp>
    </p:spTree>
    <p:extLst>
      <p:ext uri="{BB962C8B-B14F-4D97-AF65-F5344CB8AC3E}">
        <p14:creationId xmlns:p14="http://schemas.microsoft.com/office/powerpoint/2010/main" val="33361054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Roles, actors, </a:t>
            </a:r>
            <a:r>
              <a:rPr lang="en-US" altLang="zh-TW" dirty="0" smtClean="0"/>
              <a:t>engagement (2)</a:t>
            </a:r>
            <a:endParaRPr lang="en-US" altLang="zh-TW" dirty="0"/>
          </a:p>
        </p:txBody>
      </p:sp>
      <p:sp>
        <p:nvSpPr>
          <p:cNvPr id="10" name="內容版面配置區 9"/>
          <p:cNvSpPr>
            <a:spLocks noGrp="1"/>
          </p:cNvSpPr>
          <p:nvPr>
            <p:ph idx="1"/>
          </p:nvPr>
        </p:nvSpPr>
        <p:spPr>
          <a:xfrm>
            <a:off x="251520" y="1628800"/>
            <a:ext cx="8229600" cy="4425355"/>
          </a:xfrm>
        </p:spPr>
        <p:txBody>
          <a:bodyPr>
            <a:normAutofit/>
          </a:bodyPr>
          <a:lstStyle/>
          <a:p>
            <a:r>
              <a:rPr lang="en-US" altLang="zh-TW" sz="2400" dirty="0"/>
              <a:t>A city </a:t>
            </a:r>
            <a:r>
              <a:rPr lang="en-US" altLang="zh-TW" sz="2400" dirty="0" smtClean="0"/>
              <a:t>cannot, </a:t>
            </a:r>
            <a:r>
              <a:rPr lang="en-US" altLang="zh-TW" sz="2400" dirty="0"/>
              <a:t>in today’s </a:t>
            </a:r>
            <a:r>
              <a:rPr lang="en-US" altLang="zh-TW" sz="2400" dirty="0" smtClean="0"/>
              <a:t>world, </a:t>
            </a:r>
            <a:r>
              <a:rPr lang="en-US" altLang="zh-TW" sz="2400" dirty="0"/>
              <a:t>survive without its hinterland – </a:t>
            </a:r>
            <a:r>
              <a:rPr lang="en-US" altLang="zh-TW" sz="2400" b="1" dirty="0"/>
              <a:t>the surrounding spaces and other towns and cities </a:t>
            </a:r>
            <a:r>
              <a:rPr lang="en-US" altLang="zh-TW" sz="2400" dirty="0"/>
              <a:t>that help deliver the natural resources and other services that it uses.</a:t>
            </a:r>
          </a:p>
          <a:p>
            <a:pPr marL="0" indent="0">
              <a:buNone/>
            </a:pPr>
            <a:endParaRPr lang="en-US" altLang="zh-TW" sz="2400" dirty="0"/>
          </a:p>
          <a:p>
            <a:r>
              <a:rPr lang="en-US" altLang="zh-TW" sz="2400" dirty="0"/>
              <a:t>Effective management of multiple interacting logistics issues</a:t>
            </a:r>
          </a:p>
          <a:p>
            <a:pPr lvl="1"/>
            <a:r>
              <a:rPr lang="en-US" altLang="zh-TW" sz="2400" dirty="0"/>
              <a:t>Bringing food and water into a city, removing waste.</a:t>
            </a:r>
          </a:p>
          <a:p>
            <a:pPr lvl="1"/>
            <a:r>
              <a:rPr lang="en-US" altLang="zh-TW" sz="2400" dirty="0"/>
              <a:t>Delivering the goods and services in and out of the city. </a:t>
            </a:r>
          </a:p>
          <a:p>
            <a:pPr marL="0" indent="0">
              <a:buNone/>
            </a:pPr>
            <a:endParaRPr lang="zh-TW" altLang="en-US" sz="18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97</a:t>
            </a:fld>
            <a:endParaRPr lang="zh-TW" altLang="en-US"/>
          </a:p>
        </p:txBody>
      </p:sp>
    </p:spTree>
    <p:extLst>
      <p:ext uri="{BB962C8B-B14F-4D97-AF65-F5344CB8AC3E}">
        <p14:creationId xmlns:p14="http://schemas.microsoft.com/office/powerpoint/2010/main" val="36257344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Transport and </a:t>
            </a:r>
            <a:r>
              <a:rPr lang="en-US" altLang="zh-TW" sz="3600" dirty="0" smtClean="0"/>
              <a:t>Logistics </a:t>
            </a:r>
            <a:r>
              <a:rPr lang="en-US" altLang="zh-TW" sz="3600" dirty="0"/>
              <a:t>– an </a:t>
            </a:r>
            <a:r>
              <a:rPr lang="en-US" altLang="zh-TW" sz="3600" dirty="0" err="1"/>
              <a:t>IoT</a:t>
            </a:r>
            <a:r>
              <a:rPr lang="en-US" altLang="zh-TW" sz="3600" dirty="0"/>
              <a:t> </a:t>
            </a:r>
            <a:r>
              <a:rPr lang="en-US" altLang="zh-TW" sz="3600" dirty="0" smtClean="0"/>
              <a:t>Perspective (1)</a:t>
            </a:r>
            <a:endParaRPr lang="en-US" altLang="zh-TW" sz="3600" dirty="0"/>
          </a:p>
        </p:txBody>
      </p:sp>
      <p:sp>
        <p:nvSpPr>
          <p:cNvPr id="10" name="內容版面配置區 9"/>
          <p:cNvSpPr>
            <a:spLocks noGrp="1"/>
          </p:cNvSpPr>
          <p:nvPr>
            <p:ph idx="1"/>
          </p:nvPr>
        </p:nvSpPr>
        <p:spPr>
          <a:xfrm>
            <a:off x="4941493" y="1839173"/>
            <a:ext cx="4104456" cy="4680520"/>
          </a:xfrm>
        </p:spPr>
        <p:txBody>
          <a:bodyPr>
            <a:normAutofit fontScale="92500" lnSpcReduction="20000"/>
          </a:bodyPr>
          <a:lstStyle/>
          <a:p>
            <a:pPr marL="0" indent="0">
              <a:buNone/>
            </a:pPr>
            <a:r>
              <a:rPr lang="en-US" altLang="zh-TW" sz="2400" dirty="0" smtClean="0"/>
              <a:t>How </a:t>
            </a:r>
            <a:r>
              <a:rPr lang="en-US" altLang="zh-TW" sz="2400" dirty="0"/>
              <a:t>to make decisions about when and where to implement transport infrastructure ?</a:t>
            </a:r>
          </a:p>
          <a:p>
            <a:pPr marL="0" indent="0">
              <a:buNone/>
            </a:pPr>
            <a:endParaRPr lang="en-US" altLang="zh-TW" sz="2400" dirty="0"/>
          </a:p>
          <a:p>
            <a:r>
              <a:rPr lang="en-US" altLang="zh-TW" sz="1800" b="1" dirty="0"/>
              <a:t>Manufactures</a:t>
            </a:r>
            <a:r>
              <a:rPr lang="en-US" altLang="zh-TW" sz="1800" dirty="0"/>
              <a:t> build and sell </a:t>
            </a:r>
            <a:r>
              <a:rPr lang="en-US" altLang="zh-TW" sz="1800" i="1" dirty="0" smtClean="0"/>
              <a:t>Infrastructure</a:t>
            </a:r>
            <a:r>
              <a:rPr lang="en-US" altLang="zh-TW" sz="1800" dirty="0" smtClean="0"/>
              <a:t> </a:t>
            </a:r>
            <a:r>
              <a:rPr lang="en-US" altLang="zh-TW" sz="1800" dirty="0"/>
              <a:t>assets (e.g. trains).</a:t>
            </a:r>
          </a:p>
          <a:p>
            <a:r>
              <a:rPr lang="en-US" altLang="zh-TW" sz="1800" b="1" dirty="0"/>
              <a:t>Infrastructure Managers </a:t>
            </a:r>
            <a:r>
              <a:rPr lang="en-US" altLang="zh-TW" sz="1800" dirty="0"/>
              <a:t>buy </a:t>
            </a:r>
            <a:r>
              <a:rPr lang="en-US" altLang="zh-TW" sz="1800" i="1" dirty="0" smtClean="0"/>
              <a:t>Infrastructure</a:t>
            </a:r>
            <a:r>
              <a:rPr lang="en-US" altLang="zh-TW" sz="1800" dirty="0" smtClean="0"/>
              <a:t> </a:t>
            </a:r>
            <a:r>
              <a:rPr lang="en-US" altLang="zh-TW" sz="1800" dirty="0"/>
              <a:t>from </a:t>
            </a:r>
            <a:r>
              <a:rPr lang="en-US" altLang="zh-TW" sz="1800" dirty="0" smtClean="0"/>
              <a:t>manufacturers, manage </a:t>
            </a:r>
            <a:r>
              <a:rPr lang="en-US" altLang="zh-TW" sz="1800" dirty="0"/>
              <a:t>and maintain </a:t>
            </a:r>
            <a:r>
              <a:rPr lang="en-US" altLang="zh-TW" sz="1800" i="1" dirty="0" smtClean="0"/>
              <a:t>Infrastructure.</a:t>
            </a:r>
            <a:endParaRPr lang="en-US" altLang="zh-TW" sz="1800" dirty="0"/>
          </a:p>
          <a:p>
            <a:r>
              <a:rPr lang="en-US" altLang="zh-TW" sz="1800" b="1" dirty="0"/>
              <a:t>Operators</a:t>
            </a:r>
            <a:r>
              <a:rPr lang="en-US" altLang="zh-TW" sz="1800" dirty="0"/>
              <a:t> run the actual services on the </a:t>
            </a:r>
            <a:r>
              <a:rPr lang="en-US" altLang="zh-TW" sz="1800" i="1" dirty="0" smtClean="0"/>
              <a:t>Infrastructure</a:t>
            </a:r>
            <a:r>
              <a:rPr lang="en-US" altLang="zh-TW" sz="1800" dirty="0" smtClean="0"/>
              <a:t>.</a:t>
            </a:r>
            <a:endParaRPr lang="en-US" altLang="zh-TW" sz="1800" dirty="0"/>
          </a:p>
          <a:p>
            <a:r>
              <a:rPr lang="en-US" altLang="zh-TW" sz="1800" b="1" dirty="0"/>
              <a:t>Maintainers</a:t>
            </a:r>
            <a:r>
              <a:rPr lang="en-US" altLang="zh-TW" sz="1800" dirty="0"/>
              <a:t> are responsible for the day-to-day running of different </a:t>
            </a:r>
            <a:r>
              <a:rPr lang="en-US" altLang="zh-TW" sz="1800" i="1" dirty="0" smtClean="0"/>
              <a:t>Transport Infrastructure</a:t>
            </a:r>
            <a:r>
              <a:rPr lang="en-US" altLang="zh-TW" sz="1800" dirty="0" smtClean="0"/>
              <a:t>.</a:t>
            </a:r>
            <a:endParaRPr lang="en-US" altLang="zh-TW" sz="1800" dirty="0"/>
          </a:p>
          <a:p>
            <a:r>
              <a:rPr lang="en-US" altLang="zh-TW" sz="1800" b="1" dirty="0"/>
              <a:t>End Users</a:t>
            </a:r>
            <a:r>
              <a:rPr lang="en-US" altLang="zh-TW" sz="1800" dirty="0"/>
              <a:t> use the services.</a:t>
            </a:r>
          </a:p>
          <a:p>
            <a:r>
              <a:rPr lang="en-US" altLang="zh-TW" sz="1800" b="1" dirty="0"/>
              <a:t>Regulators</a:t>
            </a:r>
            <a:r>
              <a:rPr lang="en-US" altLang="zh-TW" sz="1800" dirty="0"/>
              <a:t> </a:t>
            </a:r>
            <a:r>
              <a:rPr lang="en-US" altLang="zh-TW" sz="1800" dirty="0" smtClean="0"/>
              <a:t>provide </a:t>
            </a:r>
            <a:r>
              <a:rPr lang="en-US" altLang="zh-TW" sz="1800" dirty="0"/>
              <a:t>regulations that companies need to abide by in a variety of situations.</a:t>
            </a:r>
          </a:p>
          <a:p>
            <a:pPr marL="0" indent="0">
              <a:buNone/>
            </a:pPr>
            <a:endParaRPr lang="en-US" altLang="zh-TW" sz="1800" dirty="0"/>
          </a:p>
          <a:p>
            <a:endParaRPr lang="zh-TW" altLang="en-US" sz="1800" dirty="0"/>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98</a:t>
            </a:fld>
            <a:endParaRPr lang="zh-TW" altLang="en-US"/>
          </a:p>
        </p:txBody>
      </p:sp>
      <p:grpSp>
        <p:nvGrpSpPr>
          <p:cNvPr id="6" name="群組 5"/>
          <p:cNvGrpSpPr/>
          <p:nvPr/>
        </p:nvGrpSpPr>
        <p:grpSpPr>
          <a:xfrm>
            <a:off x="-684584" y="2708920"/>
            <a:ext cx="5472608" cy="3168353"/>
            <a:chOff x="1465935" y="275598"/>
            <a:chExt cx="7378560" cy="3123205"/>
          </a:xfrm>
        </p:grpSpPr>
        <p:sp>
          <p:nvSpPr>
            <p:cNvPr id="7" name="矩形 6"/>
            <p:cNvSpPr/>
            <p:nvPr/>
          </p:nvSpPr>
          <p:spPr>
            <a:xfrm>
              <a:off x="1465935" y="1880439"/>
              <a:ext cx="3027872" cy="1138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b="15411"/>
            <a:stretch/>
          </p:blipFill>
          <p:spPr>
            <a:xfrm>
              <a:off x="2725208" y="275598"/>
              <a:ext cx="6119287" cy="3123205"/>
            </a:xfrm>
            <a:prstGeom prst="rect">
              <a:avLst/>
            </a:prstGeom>
          </p:spPr>
        </p:pic>
      </p:grpSp>
      <p:sp>
        <p:nvSpPr>
          <p:cNvPr id="9" name="文字方塊 8"/>
          <p:cNvSpPr txBox="1"/>
          <p:nvPr/>
        </p:nvSpPr>
        <p:spPr>
          <a:xfrm>
            <a:off x="1244054" y="6250496"/>
            <a:ext cx="7272808" cy="461665"/>
          </a:xfrm>
          <a:prstGeom prst="rect">
            <a:avLst/>
          </a:prstGeom>
          <a:noFill/>
        </p:spPr>
        <p:txBody>
          <a:bodyPr wrap="square" rtlCol="0">
            <a:spAutoFit/>
          </a:bodyPr>
          <a:lstStyle/>
          <a:p>
            <a:r>
              <a:rPr lang="en-US" altLang="zh-TW" sz="1200" dirty="0"/>
              <a:t>Source</a:t>
            </a:r>
            <a:r>
              <a:rPr lang="en-US" altLang="zh-TW" sz="1200" dirty="0" smtClean="0"/>
              <a:t>: </a:t>
            </a:r>
            <a:r>
              <a:rPr lang="en-US" altLang="zh-TW" sz="1200" dirty="0"/>
              <a:t>Book by Jan Holler, Catherine H. Mulligan, Stamatis </a:t>
            </a:r>
            <a:r>
              <a:rPr lang="en-US" altLang="zh-TW" sz="1200" dirty="0" err="1"/>
              <a:t>Karnouskos</a:t>
            </a:r>
            <a:r>
              <a:rPr lang="en-US" altLang="zh-TW" sz="1200" dirty="0"/>
              <a:t>, </a:t>
            </a:r>
            <a:r>
              <a:rPr lang="en-US" altLang="zh-TW" sz="1200" dirty="0" err="1"/>
              <a:t>Vlasios</a:t>
            </a:r>
            <a:r>
              <a:rPr lang="en-US" altLang="zh-TW" sz="1200" dirty="0"/>
              <a:t> </a:t>
            </a:r>
            <a:r>
              <a:rPr lang="en-US" altLang="zh-TW" sz="1200" dirty="0" err="1"/>
              <a:t>Tsiatsis</a:t>
            </a:r>
            <a:r>
              <a:rPr lang="en-US" altLang="zh-TW" sz="1200" dirty="0"/>
              <a:t>, David Boyle, Stefan </a:t>
            </a:r>
            <a:r>
              <a:rPr lang="en-US" altLang="zh-TW" sz="1200" dirty="0" err="1" smtClean="0"/>
              <a:t>Avesand</a:t>
            </a:r>
            <a:r>
              <a:rPr lang="en-US" altLang="zh-TW" sz="1200" dirty="0" smtClean="0"/>
              <a:t>, “From </a:t>
            </a:r>
            <a:r>
              <a:rPr lang="en-US" altLang="zh-TW" sz="1200" dirty="0"/>
              <a:t>Machine-to-Machine to the Internet of Things:  </a:t>
            </a:r>
            <a:r>
              <a:rPr lang="en-US" altLang="zh-TW" sz="1200" dirty="0" smtClean="0"/>
              <a:t>Introduction </a:t>
            </a:r>
            <a:r>
              <a:rPr lang="en-US" altLang="zh-TW" sz="1200" dirty="0"/>
              <a:t>to a New Age of </a:t>
            </a:r>
            <a:r>
              <a:rPr lang="en-US" altLang="zh-TW" sz="1200" dirty="0" smtClean="0"/>
              <a:t>Intelligence” . </a:t>
            </a:r>
            <a:endParaRPr lang="zh-TW" altLang="en-US" sz="1200" dirty="0"/>
          </a:p>
        </p:txBody>
      </p:sp>
    </p:spTree>
    <p:extLst>
      <p:ext uri="{BB962C8B-B14F-4D97-AF65-F5344CB8AC3E}">
        <p14:creationId xmlns:p14="http://schemas.microsoft.com/office/powerpoint/2010/main" val="6842219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Transport and </a:t>
            </a:r>
            <a:r>
              <a:rPr lang="en-US" altLang="zh-TW" sz="3600" dirty="0" smtClean="0"/>
              <a:t>Logistics </a:t>
            </a:r>
            <a:r>
              <a:rPr lang="en-US" altLang="zh-TW" sz="3600" dirty="0"/>
              <a:t>– an </a:t>
            </a:r>
            <a:r>
              <a:rPr lang="en-US" altLang="zh-TW" sz="3600" dirty="0" err="1"/>
              <a:t>IoT</a:t>
            </a:r>
            <a:r>
              <a:rPr lang="en-US" altLang="zh-TW" sz="3600" dirty="0"/>
              <a:t> </a:t>
            </a:r>
            <a:r>
              <a:rPr lang="en-US" altLang="zh-TW" sz="3600" dirty="0" smtClean="0"/>
              <a:t>Perspective (2)</a:t>
            </a:r>
            <a:endParaRPr lang="en-US" altLang="zh-TW" sz="3600" dirty="0"/>
          </a:p>
        </p:txBody>
      </p:sp>
      <p:sp>
        <p:nvSpPr>
          <p:cNvPr id="10" name="內容版面配置區 9"/>
          <p:cNvSpPr>
            <a:spLocks noGrp="1"/>
          </p:cNvSpPr>
          <p:nvPr>
            <p:ph idx="1"/>
          </p:nvPr>
        </p:nvSpPr>
        <p:spPr>
          <a:xfrm>
            <a:off x="817240" y="1988840"/>
            <a:ext cx="8229600" cy="4425355"/>
          </a:xfrm>
        </p:spPr>
        <p:txBody>
          <a:bodyPr>
            <a:normAutofit/>
          </a:bodyPr>
          <a:lstStyle/>
          <a:p>
            <a:r>
              <a:rPr lang="en-US" altLang="zh-TW" sz="2400" dirty="0"/>
              <a:t>However, the sharing of information from M2M systems needs to be expanded within the city context beyond just cars, and needs to instead provide an integrated transport solution that brings together all the actors involved. </a:t>
            </a:r>
          </a:p>
          <a:p>
            <a:endParaRPr lang="en-US" altLang="zh-TW" sz="2400" dirty="0"/>
          </a:p>
          <a:p>
            <a:r>
              <a:rPr lang="en-US" altLang="zh-TW" sz="2400" dirty="0"/>
              <a:t>Transport is ripe for an </a:t>
            </a:r>
            <a:r>
              <a:rPr lang="en-US" altLang="zh-TW" sz="2400" dirty="0" err="1"/>
              <a:t>IoT</a:t>
            </a:r>
            <a:r>
              <a:rPr lang="en-US" altLang="zh-TW" sz="2400" dirty="0"/>
              <a:t> solution for several reasons:</a:t>
            </a:r>
          </a:p>
          <a:p>
            <a:pPr lvl="1"/>
            <a:r>
              <a:rPr lang="en-US" altLang="zh-TW" sz="1800" b="1" dirty="0"/>
              <a:t>Users</a:t>
            </a:r>
            <a:r>
              <a:rPr lang="en-US" altLang="zh-TW" sz="1800" dirty="0"/>
              <a:t> often know more about the real-time performance of the transport infrastructure than operators and maintainers</a:t>
            </a:r>
            <a:endParaRPr lang="en-US" altLang="zh-TW" sz="4000" dirty="0"/>
          </a:p>
          <a:p>
            <a:pPr lvl="1"/>
            <a:r>
              <a:rPr lang="en-US" altLang="zh-TW" sz="1800" b="1" dirty="0"/>
              <a:t>Sensors on assets</a:t>
            </a:r>
            <a:r>
              <a:rPr lang="en-US" altLang="zh-TW" sz="1800" dirty="0"/>
              <a:t>, in combination with data from other actors, provide an increased understanding of infrastructure status, maintenance, and product development needs.</a:t>
            </a: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99</a:t>
            </a:fld>
            <a:endParaRPr lang="zh-TW" altLang="en-US"/>
          </a:p>
        </p:txBody>
      </p:sp>
    </p:spTree>
    <p:extLst>
      <p:ext uri="{BB962C8B-B14F-4D97-AF65-F5344CB8AC3E}">
        <p14:creationId xmlns:p14="http://schemas.microsoft.com/office/powerpoint/2010/main" val="2740410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商展</Template>
  <TotalTime>3905</TotalTime>
  <Words>13112</Words>
  <Application>Microsoft Office PowerPoint</Application>
  <PresentationFormat>如螢幕大小 (4:3)</PresentationFormat>
  <Paragraphs>1588</Paragraphs>
  <Slides>131</Slides>
  <Notes>130</Notes>
  <HiddenSlides>1</HiddenSlides>
  <MMClips>0</MMClips>
  <ScaleCrop>false</ScaleCrop>
  <HeadingPairs>
    <vt:vector size="8" baseType="variant">
      <vt:variant>
        <vt:lpstr>使用字型</vt:lpstr>
      </vt:variant>
      <vt:variant>
        <vt:i4>16</vt:i4>
      </vt:variant>
      <vt:variant>
        <vt:lpstr>佈景主題</vt:lpstr>
      </vt:variant>
      <vt:variant>
        <vt:i4>1</vt:i4>
      </vt:variant>
      <vt:variant>
        <vt:lpstr>內嵌 OLE 伺服程式</vt:lpstr>
      </vt:variant>
      <vt:variant>
        <vt:i4>2</vt:i4>
      </vt:variant>
      <vt:variant>
        <vt:lpstr>投影片標題</vt:lpstr>
      </vt:variant>
      <vt:variant>
        <vt:i4>131</vt:i4>
      </vt:variant>
    </vt:vector>
  </HeadingPairs>
  <TitlesOfParts>
    <vt:vector size="150" baseType="lpstr">
      <vt:lpstr>Minion</vt:lpstr>
      <vt:lpstr>SimHei</vt:lpstr>
      <vt:lpstr>宋体</vt:lpstr>
      <vt:lpstr>文鼎中黑</vt:lpstr>
      <vt:lpstr>華康中黑體</vt:lpstr>
      <vt:lpstr>微軟正黑體</vt:lpstr>
      <vt:lpstr>新細明體</vt:lpstr>
      <vt:lpstr>標楷體</vt:lpstr>
      <vt:lpstr>Arial</vt:lpstr>
      <vt:lpstr>Calibri</vt:lpstr>
      <vt:lpstr>Century Gothic</vt:lpstr>
      <vt:lpstr>MS Reference Sans Serif</vt:lpstr>
      <vt:lpstr>Segoe Script</vt:lpstr>
      <vt:lpstr>Tahoma</vt:lpstr>
      <vt:lpstr>Times New Roman</vt:lpstr>
      <vt:lpstr>Wingdings</vt:lpstr>
      <vt:lpstr>Office 佈景主題</vt:lpstr>
      <vt:lpstr>Image</vt:lpstr>
      <vt:lpstr>Visio</vt:lpstr>
      <vt:lpstr>Key Applications of the IoT/M2M 物聯網重要應用</vt:lpstr>
      <vt:lpstr>Outline</vt:lpstr>
      <vt:lpstr>Industrial Automation</vt:lpstr>
      <vt:lpstr>Outline</vt:lpstr>
      <vt:lpstr>Service-Oriented Architecture</vt:lpstr>
      <vt:lpstr>Service-Oriented Architecture</vt:lpstr>
      <vt:lpstr>M2M SOA-based integration</vt:lpstr>
      <vt:lpstr>Non-service-enabled Device Integration</vt:lpstr>
      <vt:lpstr>PowerPoint 簡報</vt:lpstr>
      <vt:lpstr>SOCRADES (Service Oriented Cross-layer infRAstructure for Distributed smart Embedded deviceS)</vt:lpstr>
      <vt:lpstr>New Challenges: why SOCRADES?</vt:lpstr>
      <vt:lpstr>SOCRADES Integration Architecture (SIA)</vt:lpstr>
      <vt:lpstr>SOCRADES Integration Architecture(SIA)</vt:lpstr>
      <vt:lpstr>SOCRADES Integration Architecture(SIA)</vt:lpstr>
      <vt:lpstr>SOCRADES Integration Architecture(SIA)</vt:lpstr>
      <vt:lpstr>SOCRADES Integration Architecture(SIA)</vt:lpstr>
      <vt:lpstr>SOCRADES Integration Architecture(SIA)</vt:lpstr>
      <vt:lpstr>Local Discovery Unit(LDU)</vt:lpstr>
      <vt:lpstr>IMC-AESOP Intelligent Monitoring &amp; Control - ArchitEcture for Service Oriented Process monitoring &amp; control</vt:lpstr>
      <vt:lpstr>IMC-AESOP</vt:lpstr>
      <vt:lpstr>IMC-AESOP</vt:lpstr>
      <vt:lpstr>Challenges</vt:lpstr>
      <vt:lpstr>Conclusion</vt:lpstr>
      <vt:lpstr>References</vt:lpstr>
      <vt:lpstr>eHealth</vt:lpstr>
      <vt:lpstr>Outline</vt:lpstr>
      <vt:lpstr>1. The intelligent Elderly Care Equipment R &amp; D Projects</vt:lpstr>
      <vt:lpstr>Wearable Medical Equipment</vt:lpstr>
      <vt:lpstr>Function-Strengthened “Action Care“  Medical Equipment</vt:lpstr>
      <vt:lpstr>Clinical Interaction  Module and System</vt:lpstr>
      <vt:lpstr>2. Home Gateway and Community Platform  for the Elderly</vt:lpstr>
      <vt:lpstr>Home and Community Platform System Architecture</vt:lpstr>
      <vt:lpstr>Home and Health-Care Gateway System Implementation and Application</vt:lpstr>
      <vt:lpstr>PowerPoint 簡報</vt:lpstr>
      <vt:lpstr>Drug Identification and Medication Reminders</vt:lpstr>
      <vt:lpstr>Drug Identification and Medication Reminders (Cont.)</vt:lpstr>
      <vt:lpstr>Smart Entertainment Platform Objective</vt:lpstr>
      <vt:lpstr>Smart Entertainment Platform ShareTouch</vt:lpstr>
      <vt:lpstr>The Elderly log in to the system using RFID</vt:lpstr>
      <vt:lpstr>User Interactions</vt:lpstr>
      <vt:lpstr>Smart Entertainment Platform System Features</vt:lpstr>
      <vt:lpstr> Smart Grid </vt:lpstr>
      <vt:lpstr>Outline</vt:lpstr>
      <vt:lpstr>Legacy Electric Grid Architecture</vt:lpstr>
      <vt:lpstr>Smart Grid = Electric Grid + Intelligence </vt:lpstr>
      <vt:lpstr>Smart Grid</vt:lpstr>
      <vt:lpstr>Requirements for Smart Grid</vt:lpstr>
      <vt:lpstr>Architectural Goals for Smart Grid</vt:lpstr>
      <vt:lpstr>Architectural Goals for Smart Grid (cont.)</vt:lpstr>
      <vt:lpstr>Architectural Goals for Smart Grid (cont.)</vt:lpstr>
      <vt:lpstr>NIST Conceptual Reference Model </vt:lpstr>
      <vt:lpstr>Domains and Actors in the NIST Smart Grid Conceptual Model</vt:lpstr>
      <vt:lpstr>Smart Grid – A Simple Concept</vt:lpstr>
      <vt:lpstr>Smart Grid Communication Networks</vt:lpstr>
      <vt:lpstr>NIST Smart Grid Information Network</vt:lpstr>
      <vt:lpstr>NIST’s Smart Grid Standards</vt:lpstr>
      <vt:lpstr>ITU-T’s Smart Grid Focus Group</vt:lpstr>
      <vt:lpstr>References</vt:lpstr>
      <vt:lpstr>Smart Home</vt:lpstr>
      <vt:lpstr>Outline</vt:lpstr>
      <vt:lpstr>Household Environment</vt:lpstr>
      <vt:lpstr>PowerPoint 簡報</vt:lpstr>
      <vt:lpstr>Case I: Home AV Entertainment (with DLNA, UPnP and UPnP AV)</vt:lpstr>
      <vt:lpstr>Home AV Entertainment</vt:lpstr>
      <vt:lpstr>Home AV Entertainment</vt:lpstr>
      <vt:lpstr>DLNA and UPnP</vt:lpstr>
      <vt:lpstr>UPnP Functionality</vt:lpstr>
      <vt:lpstr>UPnP Functionality (Cont.)</vt:lpstr>
      <vt:lpstr>UPnP Logics</vt:lpstr>
      <vt:lpstr>UPnP Service Profiles: UPnP Device Categories</vt:lpstr>
      <vt:lpstr>Case II: Home Gateway</vt:lpstr>
      <vt:lpstr>The Role of Home Gateway for Broadband Network Access</vt:lpstr>
      <vt:lpstr>Home Gateway</vt:lpstr>
      <vt:lpstr>Crossover Env. for Services and Standards </vt:lpstr>
      <vt:lpstr>Crossover Env. for Services and Standards </vt:lpstr>
      <vt:lpstr>Crossover Env. for Services and Standards </vt:lpstr>
      <vt:lpstr>PowerPoint 簡報</vt:lpstr>
      <vt:lpstr>Backup Materials - OSGi</vt:lpstr>
      <vt:lpstr>PowerPoint 簡報</vt:lpstr>
      <vt:lpstr>OSGi Middleware</vt:lpstr>
      <vt:lpstr>OSGi Service-Oriented Framework</vt:lpstr>
      <vt:lpstr>Service Oriented Architecture</vt:lpstr>
      <vt:lpstr>Service Oriented Architecture</vt:lpstr>
      <vt:lpstr>OSGi Service-Oriented Framework</vt:lpstr>
      <vt:lpstr> Smart Cities </vt:lpstr>
      <vt:lpstr>Outline</vt:lpstr>
      <vt:lpstr>Introduction</vt:lpstr>
      <vt:lpstr>Smart cities – the need</vt:lpstr>
      <vt:lpstr>Smart cities – the need</vt:lpstr>
      <vt:lpstr>Smart cities – a working definition</vt:lpstr>
      <vt:lpstr>Smart cities   some examples</vt:lpstr>
      <vt:lpstr>Smart cities   some examples</vt:lpstr>
      <vt:lpstr>Smart cities   some examples</vt:lpstr>
      <vt:lpstr>Smart cities   some examples</vt:lpstr>
      <vt:lpstr>Smart cities   some examples</vt:lpstr>
      <vt:lpstr>Roles, actors, engagement (1)</vt:lpstr>
      <vt:lpstr>Roles, actors, engagement (2)</vt:lpstr>
      <vt:lpstr>Transport and Logistics – an IoT Perspective (1)</vt:lpstr>
      <vt:lpstr>Transport and Logistics – an IoT Perspective (2)</vt:lpstr>
      <vt:lpstr>Information Marketplace for Transport and Logistics (1)</vt:lpstr>
      <vt:lpstr>Information Marketplace for Transport and Logistics (2)</vt:lpstr>
      <vt:lpstr>PowerPoint 簡報</vt:lpstr>
      <vt:lpstr>PowerPoint 簡報</vt:lpstr>
      <vt:lpstr>PowerPoint 簡報</vt:lpstr>
      <vt:lpstr>PowerPoint 簡報</vt:lpstr>
      <vt:lpstr>Conclusions</vt:lpstr>
      <vt:lpstr>Connected Car</vt:lpstr>
      <vt:lpstr>Outline</vt:lpstr>
      <vt:lpstr>Onstar</vt:lpstr>
      <vt:lpstr>OnStar</vt:lpstr>
      <vt:lpstr>Technical</vt:lpstr>
      <vt:lpstr>Advanced Automatic Crash Notification System(AACN)</vt:lpstr>
      <vt:lpstr>PowerPoint 簡報</vt:lpstr>
      <vt:lpstr>PowerPoint 簡報</vt:lpstr>
      <vt:lpstr>Features</vt:lpstr>
      <vt:lpstr>Emergency Services</vt:lpstr>
      <vt:lpstr>Security Services</vt:lpstr>
      <vt:lpstr>Navigation</vt:lpstr>
      <vt:lpstr>Connections</vt:lpstr>
      <vt:lpstr>Diagnostics</vt:lpstr>
      <vt:lpstr>Ford sync</vt:lpstr>
      <vt:lpstr>Ford SYNC</vt:lpstr>
      <vt:lpstr>Technology</vt:lpstr>
      <vt:lpstr>How SYNC Emergency Assistance Works</vt:lpstr>
      <vt:lpstr>SYNC Features</vt:lpstr>
      <vt:lpstr>Features(1/4)</vt:lpstr>
      <vt:lpstr>Features(2/4)</vt:lpstr>
      <vt:lpstr>Features(3/4)</vt:lpstr>
      <vt:lpstr>Features(4/4)</vt:lpstr>
      <vt:lpstr>GM OnStar versus Ford SYNC</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Smart</dc:creator>
  <cp:lastModifiedBy>user</cp:lastModifiedBy>
  <cp:revision>114</cp:revision>
  <cp:lastPrinted>2016-12-08T14:34:45Z</cp:lastPrinted>
  <dcterms:created xsi:type="dcterms:W3CDTF">2015-09-17T06:25:22Z</dcterms:created>
  <dcterms:modified xsi:type="dcterms:W3CDTF">2018-01-01T04:23:35Z</dcterms:modified>
</cp:coreProperties>
</file>